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9" r:id="rId1"/>
  </p:sldMasterIdLst>
  <p:sldIdLst>
    <p:sldId id="256" r:id="rId2"/>
    <p:sldId id="257" r:id="rId3"/>
    <p:sldId id="570" r:id="rId4"/>
    <p:sldId id="475" r:id="rId5"/>
    <p:sldId id="583" r:id="rId6"/>
    <p:sldId id="641" r:id="rId7"/>
    <p:sldId id="636" r:id="rId8"/>
    <p:sldId id="637" r:id="rId9"/>
    <p:sldId id="727" r:id="rId10"/>
    <p:sldId id="360" r:id="rId11"/>
    <p:sldId id="477" r:id="rId12"/>
    <p:sldId id="597" r:id="rId13"/>
    <p:sldId id="648" r:id="rId14"/>
    <p:sldId id="736" r:id="rId15"/>
    <p:sldId id="644" r:id="rId16"/>
    <p:sldId id="645" r:id="rId17"/>
    <p:sldId id="650" r:id="rId18"/>
    <p:sldId id="735" r:id="rId19"/>
    <p:sldId id="651" r:id="rId20"/>
    <p:sldId id="652" r:id="rId21"/>
    <p:sldId id="653" r:id="rId22"/>
    <p:sldId id="654" r:id="rId23"/>
    <p:sldId id="656" r:id="rId24"/>
    <p:sldId id="734" r:id="rId25"/>
    <p:sldId id="657" r:id="rId26"/>
    <p:sldId id="658" r:id="rId27"/>
    <p:sldId id="706" r:id="rId28"/>
    <p:sldId id="671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29" r:id="rId37"/>
    <p:sldId id="701" r:id="rId38"/>
    <p:sldId id="702" r:id="rId39"/>
    <p:sldId id="703" r:id="rId40"/>
    <p:sldId id="659" r:id="rId41"/>
    <p:sldId id="687" r:id="rId42"/>
    <p:sldId id="662" r:id="rId43"/>
    <p:sldId id="688" r:id="rId44"/>
    <p:sldId id="737" r:id="rId45"/>
    <p:sldId id="665" r:id="rId46"/>
    <p:sldId id="689" r:id="rId47"/>
    <p:sldId id="667" r:id="rId48"/>
    <p:sldId id="668" r:id="rId49"/>
    <p:sldId id="733" r:id="rId50"/>
    <p:sldId id="690" r:id="rId51"/>
    <p:sldId id="670" r:id="rId52"/>
    <p:sldId id="707" r:id="rId53"/>
    <p:sldId id="681" r:id="rId54"/>
    <p:sldId id="704" r:id="rId55"/>
    <p:sldId id="728" r:id="rId56"/>
    <p:sldId id="732" r:id="rId57"/>
    <p:sldId id="721" r:id="rId58"/>
    <p:sldId id="722" r:id="rId59"/>
    <p:sldId id="672" r:id="rId60"/>
    <p:sldId id="708" r:id="rId61"/>
    <p:sldId id="709" r:id="rId62"/>
    <p:sldId id="710" r:id="rId63"/>
    <p:sldId id="711" r:id="rId64"/>
    <p:sldId id="731" r:id="rId65"/>
    <p:sldId id="723" r:id="rId66"/>
    <p:sldId id="724" r:id="rId67"/>
    <p:sldId id="675" r:id="rId68"/>
    <p:sldId id="712" r:id="rId69"/>
    <p:sldId id="713" r:id="rId70"/>
    <p:sldId id="714" r:id="rId71"/>
    <p:sldId id="715" r:id="rId72"/>
    <p:sldId id="730" r:id="rId73"/>
    <p:sldId id="725" r:id="rId74"/>
    <p:sldId id="726" r:id="rId75"/>
    <p:sldId id="678" r:id="rId76"/>
    <p:sldId id="716" r:id="rId77"/>
    <p:sldId id="717" r:id="rId78"/>
    <p:sldId id="718" r:id="rId79"/>
    <p:sldId id="719" r:id="rId80"/>
    <p:sldId id="720" r:id="rId81"/>
    <p:sldId id="358" r:id="rId82"/>
  </p:sldIdLst>
  <p:sldSz cx="9144000" cy="6858000" type="screen4x3"/>
  <p:notesSz cx="6856413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5757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50" autoAdjust="0"/>
    <p:restoredTop sz="94646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B7FAC3-0995-4D3A-86F8-CCEBFC35812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01998-E5A1-498C-B3A7-57185EC97FF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6D443-C819-4A97-B626-33786B3023B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6AE1F5-31EB-4B4F-9E35-F77F0D5CBDE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B7B93F-B5DC-4DD3-8344-4A38096D7B3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3B7C9-8CC2-4587-8EFE-FB2BA8C3367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6B0D6-C88A-4CDA-BD35-C7E86C75E49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996CE3-BC55-486C-9D30-A190FDCAB59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62A21-0AD6-4040-9208-C60D7BA410B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22DF7-A84C-4F51-9675-2F899F3AD18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85D914-EC29-47EC-AB2B-882DA067AFA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F8D745-34EF-4422-BE00-5EB98B7D91F3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4038600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BatangChe" pitchFamily="49" charset="-127"/>
              </a:rPr>
              <a:t/>
            </a:r>
            <a:br>
              <a:rPr lang="en-CA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BatangChe" pitchFamily="49" charset="-127"/>
              </a:rPr>
            </a:br>
            <a:r>
              <a:rPr lang="en-CA" sz="6000" b="1" dirty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BatangChe" pitchFamily="49" charset="-127"/>
              </a:rPr>
              <a:t/>
            </a:r>
            <a:br>
              <a:rPr lang="en-CA" sz="6000" b="1" dirty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BatangChe" pitchFamily="49" charset="-127"/>
              </a:rPr>
            </a:br>
            <a:r>
              <a:rPr lang="en-CA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Toronto </a:t>
            </a:r>
            <a:r>
              <a:rPr lang="en-CA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Dingos</a:t>
            </a:r>
            <a:r>
              <a:rPr lang="en-CA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/>
            </a:r>
            <a:br>
              <a:rPr lang="en-CA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</a:br>
            <a:r>
              <a:rPr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Awards </a:t>
            </a:r>
            <a:r>
              <a:rPr sz="48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Night </a:t>
            </a:r>
            <a:r>
              <a:rPr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20</a:t>
            </a:r>
            <a:r>
              <a:rPr lang="en-CA" sz="48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13</a:t>
            </a:r>
            <a:r>
              <a:rPr sz="4800" b="1" dirty="0">
                <a:ln w="50800"/>
                <a:solidFill>
                  <a:schemeClr val="bg1">
                    <a:shade val="50000"/>
                  </a:schemeClr>
                </a:solidFill>
                <a:ea typeface="+mj-ea"/>
              </a:rPr>
              <a:t/>
            </a:r>
            <a:br>
              <a:rPr sz="4800" b="1" dirty="0">
                <a:ln w="50800"/>
                <a:solidFill>
                  <a:schemeClr val="bg1">
                    <a:shade val="50000"/>
                  </a:schemeClr>
                </a:solidFill>
                <a:ea typeface="+mj-ea"/>
              </a:rPr>
            </a:br>
            <a:r>
              <a:rPr lang="en-CA" sz="2000" b="1" dirty="0" smtClean="0">
                <a:ln w="50800"/>
                <a:solidFill>
                  <a:srgbClr val="C00000"/>
                </a:solidFill>
                <a:latin typeface="Poor Richard" pitchFamily="18" charset="0"/>
                <a:ea typeface="+mj-ea"/>
              </a:rPr>
              <a:t>Saturday</a:t>
            </a:r>
            <a:r>
              <a:rPr sz="2000" b="1" dirty="0" smtClean="0">
                <a:ln w="50800"/>
                <a:solidFill>
                  <a:srgbClr val="C00000"/>
                </a:solidFill>
                <a:latin typeface="Poor Richard" pitchFamily="18" charset="0"/>
                <a:ea typeface="+mj-ea"/>
              </a:rPr>
              <a:t>, </a:t>
            </a:r>
            <a:r>
              <a:rPr sz="2000" b="1" smtClean="0">
                <a:ln w="50800"/>
                <a:solidFill>
                  <a:srgbClr val="C00000"/>
                </a:solidFill>
                <a:latin typeface="Poor Richard" pitchFamily="18" charset="0"/>
                <a:ea typeface="+mj-ea"/>
              </a:rPr>
              <a:t>October  </a:t>
            </a:r>
            <a:r>
              <a:rPr lang="en-CA" sz="2000" b="1" dirty="0" smtClean="0">
                <a:ln w="50800"/>
                <a:solidFill>
                  <a:srgbClr val="C00000"/>
                </a:solidFill>
                <a:latin typeface="Poor Richard" pitchFamily="18" charset="0"/>
                <a:ea typeface="+mj-ea"/>
              </a:rPr>
              <a:t>26</a:t>
            </a:r>
            <a:r>
              <a:rPr lang="en-CA" sz="2000" b="1" baseline="30000" dirty="0" smtClean="0">
                <a:ln w="50800"/>
                <a:solidFill>
                  <a:srgbClr val="C00000"/>
                </a:solidFill>
                <a:latin typeface="Poor Richard" pitchFamily="18" charset="0"/>
                <a:ea typeface="+mj-ea"/>
              </a:rPr>
              <a:t>th</a:t>
            </a:r>
            <a:r>
              <a:rPr sz="2000" b="1" smtClean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+mj-ea"/>
              </a:rPr>
              <a:t>  </a:t>
            </a:r>
            <a:r>
              <a:rPr sz="2000" b="1" dirty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+mj-ea"/>
              </a:rPr>
              <a:t/>
            </a:r>
            <a:br>
              <a:rPr sz="2000" b="1" dirty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+mj-ea"/>
              </a:rPr>
            </a:br>
            <a:r>
              <a:rPr lang="en-C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+mj-ea"/>
              </a:rPr>
              <a:t>Fionn</a:t>
            </a:r>
            <a:r>
              <a:rPr lang="en-CA" sz="2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+mj-ea"/>
              </a:rPr>
              <a:t> </a:t>
            </a:r>
            <a:r>
              <a:rPr lang="en-CA" sz="2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Poor Richard" pitchFamily="18" charset="0"/>
                <a:ea typeface="+mj-ea"/>
              </a:rPr>
              <a:t>MacCool’s</a:t>
            </a:r>
            <a:endParaRPr sz="4800" b="1" dirty="0">
              <a:ln w="50800"/>
              <a:solidFill>
                <a:schemeClr val="bg1">
                  <a:shade val="50000"/>
                </a:schemeClr>
              </a:solidFill>
              <a:latin typeface="Poor Richard" pitchFamily="18" charset="0"/>
              <a:ea typeface="+mj-ea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12017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62200"/>
            <a:ext cx="8229600" cy="11430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FIRST COURSE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20483" name="Picture 10" descr="dt_logo"/>
          <p:cNvPicPr>
            <a:picLocks noChangeAspect="1" noChangeArrowheads="1"/>
          </p:cNvPicPr>
          <p:nvPr/>
        </p:nvPicPr>
        <p:blipFill>
          <a:blip r:embed="rId2"/>
          <a:srcRect b="4239"/>
          <a:stretch>
            <a:fillRect/>
          </a:stretch>
        </p:blipFill>
        <p:spPr bwMode="auto">
          <a:xfrm>
            <a:off x="3810000" y="4495800"/>
            <a:ext cx="1524000" cy="1219200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3810000" y="5867400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16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MAJOR SPONSOR</a:t>
            </a:r>
            <a:endParaRPr lang="en-CA" altLang="en-US" sz="1600" b="1">
              <a:solidFill>
                <a:schemeClr val="accent2"/>
              </a:solidFill>
            </a:endParaRPr>
          </a:p>
        </p:txBody>
      </p:sp>
      <p:pic>
        <p:nvPicPr>
          <p:cNvPr id="27653" name="Picture 9" descr="logo-paw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12017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7.13-55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4.2-26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Wade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3,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Denis, Kyle M,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Max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Shauny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Jimmy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4098" name="Picture 2" descr="http://www-static.sportingpulse.com/pics/00/01/65/75/1657521_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533400" cy="586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47440"/>
            <a:ext cx="4343400" cy="2757041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	 18 (7,6,5)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Shaun McKay	14 (7,7,0)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	11 (4,4,3)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Jimmy Duggan	 6 (0,0,6)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M. MacFarlane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6 (6,0,0)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	 5 (5,0,0)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Pat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Bossey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5 (0,5,0)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Max Parish	4 (0,0,4)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Justin Robertson   3 (3,0,0)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David Wells            3 (0,3,0)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1 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490" name="AutoShape 2" descr="https://mail.google.com/mail/u/0/?ui=2&amp;ik=44e795f8ce&amp;view=att&amp;th=141b31aafabcc3ec&amp;attid=0.1.5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2" name="Picture 4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3657600" cy="24225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.7-55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8.7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-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Wade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4, Jimmy,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Stewy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Azza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Stewy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2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Etobicoke Kangaroo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62468" name="Picture 4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657600"/>
            <a:ext cx="4573561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5.6-36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3.2-20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Gazza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Alvin 1, DP,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Fitzy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1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Steve Lanning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2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igh Park Demon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609600" cy="609600"/>
          </a:xfrm>
          <a:prstGeom prst="rect">
            <a:avLst/>
          </a:prstGeom>
          <a:noFill/>
        </p:spPr>
      </p:pic>
      <p:pic>
        <p:nvPicPr>
          <p:cNvPr id="95234" name="Picture 2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733800"/>
            <a:ext cx="3669551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	 18 (7,7,4)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	16 (3,6,7)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	16 (6,5,5)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R.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Blacklock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10 (4,3,3)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	 9 (5,4,0)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Tom Bell	 6 (0,0,6)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43" name="Picture 3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33800"/>
            <a:ext cx="324802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	 18 (7,7,4)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	16 (3,6,7)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	16 (6,5,5)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R.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Blacklock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10 (4,3,3)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	 9 (5,4,0)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Tom Bell	 6 (0,0,6)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4953000" y="1524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u="sng" dirty="0">
                <a:solidFill>
                  <a:srgbClr val="3F3F3F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Steve Lanning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Gary Conlon	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Alvin </a:t>
            </a:r>
            <a:r>
              <a:rPr lang="en-US" altLang="en-US" sz="2200" dirty="0" err="1" smtClean="0">
                <a:solidFill>
                  <a:srgbClr val="3F3F3F"/>
                </a:solidFill>
                <a:latin typeface="Poor Richard" pitchFamily="18" charset="0"/>
              </a:rPr>
              <a:t>Ranchhod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10" name="Picture 3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733800"/>
            <a:ext cx="3248025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937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9.9-63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4.3-27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Stewy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3, Kyle, D’Arcy, Wade, Max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Kyle, Jimmy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3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Broadview Hawk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762000" cy="762000"/>
          </a:xfrm>
          <a:prstGeom prst="rect">
            <a:avLst/>
          </a:prstGeom>
          <a:noFill/>
        </p:spPr>
      </p:pic>
      <p:pic>
        <p:nvPicPr>
          <p:cNvPr id="59396" name="Picture 4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505200"/>
            <a:ext cx="4495800" cy="29777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9.9-63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4.3-27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3, Ben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Kav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Mick,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Crossy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Kav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3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Broadview Hawk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762000" cy="762000"/>
          </a:xfrm>
          <a:prstGeom prst="rect">
            <a:avLst/>
          </a:prstGeom>
          <a:noFill/>
        </p:spPr>
      </p:pic>
      <p:pic>
        <p:nvPicPr>
          <p:cNvPr id="94210" name="Picture 2" descr="https://lh4.googleusercontent.com/-ckIx7M-rQe0/UjZOuH_PrxI/AAAAAAAAzFE/3FItUeAMh2Y/w621-h413-no/Div+2+Semi+Final+Blues+vs+Dingos+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400"/>
            <a:ext cx="4340225" cy="28864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James Duggan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21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7,7,7)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Kyle Morrison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17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(6,6,5)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11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(5,0,6)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7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0,4,3)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R.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Blacklock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7 (3,0,4)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A. O’Brien	 5 (0,5,0)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Paul Pickering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5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(4,0,0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3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0,3,0)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3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8370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24802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685800" y="1295400"/>
            <a:ext cx="5410200" cy="533400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Introduction: Presidential Address</a:t>
            </a:r>
            <a:endParaRPr 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Game </a:t>
            </a: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Milestones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Poor Richard" pitchFamily="18" charset="0"/>
              </a:rPr>
              <a:t>Goalkicking</a:t>
            </a: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 Award</a:t>
            </a:r>
            <a:endParaRPr 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 lvl="3">
              <a:lnSpc>
                <a:spcPct val="80000"/>
              </a:lnSpc>
              <a:buNone/>
              <a:defRPr/>
            </a:pPr>
            <a:r>
              <a:rPr lang="en-US" sz="2000" u="sng" dirty="0" smtClean="0">
                <a:solidFill>
                  <a:schemeClr val="bg1"/>
                </a:solidFill>
                <a:latin typeface="Poor Richard" pitchFamily="18" charset="0"/>
              </a:rPr>
              <a:t>FIRST COURSE</a:t>
            </a:r>
            <a:endParaRPr lang="en-US" sz="2000" u="sng" dirty="0">
              <a:solidFill>
                <a:schemeClr val="bg1"/>
              </a:solidFill>
              <a:latin typeface="Poor Richard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Vote Count, First </a:t>
            </a: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5 Rounds – Div 1 &amp;Div 2</a:t>
            </a:r>
            <a:endParaRPr 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 lvl="3">
              <a:lnSpc>
                <a:spcPct val="80000"/>
              </a:lnSpc>
              <a:buNone/>
              <a:defRPr/>
            </a:pPr>
            <a:r>
              <a:rPr lang="en-US" sz="2000" u="sng" dirty="0" smtClean="0">
                <a:solidFill>
                  <a:schemeClr val="bg1"/>
                </a:solidFill>
                <a:latin typeface="Poor Richard" pitchFamily="18" charset="0"/>
              </a:rPr>
              <a:t>MAIN COURSE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Clubman </a:t>
            </a: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Award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Coach’s </a:t>
            </a: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Award – Div 1 &amp;Div 2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Most Improved Award</a:t>
            </a:r>
            <a:endParaRPr 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Vote Count, </a:t>
            </a: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Next 4 </a:t>
            </a: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Rounds</a:t>
            </a:r>
          </a:p>
          <a:p>
            <a:pPr lvl="3">
              <a:lnSpc>
                <a:spcPct val="80000"/>
              </a:lnSpc>
              <a:buNone/>
              <a:defRPr/>
            </a:pPr>
            <a:r>
              <a:rPr lang="en-US" sz="2000" u="sng" dirty="0" smtClean="0">
                <a:solidFill>
                  <a:schemeClr val="bg1"/>
                </a:solidFill>
                <a:latin typeface="Poor Richard" pitchFamily="18" charset="0"/>
              </a:rPr>
              <a:t>DESSERT COURSE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Life Membership Award – Yoni </a:t>
            </a:r>
            <a:r>
              <a:rPr lang="en-US" sz="20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endParaRPr lang="en-US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Vote </a:t>
            </a: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Count, Final </a:t>
            </a: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3 </a:t>
            </a: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Rounds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Rookie of the Year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Poor Richard" pitchFamily="18" charset="0"/>
              </a:rPr>
              <a:t>Best </a:t>
            </a:r>
            <a:r>
              <a:rPr lang="en-US" sz="2000" dirty="0" smtClean="0">
                <a:solidFill>
                  <a:schemeClr val="bg1"/>
                </a:solidFill>
                <a:latin typeface="Poor Richard" pitchFamily="18" charset="0"/>
              </a:rPr>
              <a:t>&amp;Fairest Awards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24700" cy="92392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Agenda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BatangChe" pitchFamily="49" charset="-127"/>
            </a:endParaRPr>
          </a:p>
        </p:txBody>
      </p:sp>
      <p:pic>
        <p:nvPicPr>
          <p:cNvPr id="71683" name="Picture 3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362200"/>
            <a:ext cx="345141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James Duggan	 21 (7,7,7)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Kyle Morrison	17 (6,6,5)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	11 (5,0,6)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	 7 (0,4,3)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R.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Blacklock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7 (3,0,4)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A. O’Brien	 5 (0,5,0)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Paul Pickering	 5 (4,0,0)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3 (0,3,0)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3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4953000" y="1524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u="sng" dirty="0">
                <a:solidFill>
                  <a:srgbClr val="3F3F3F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Ben </a:t>
            </a:r>
            <a:r>
              <a:rPr lang="en-US" altLang="en-US" sz="2200" dirty="0" err="1" smtClean="0">
                <a:solidFill>
                  <a:srgbClr val="3F3F3F"/>
                </a:solidFill>
                <a:latin typeface="Poor Richard" pitchFamily="18" charset="0"/>
              </a:rPr>
              <a:t>Kavenagh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Drew </a:t>
            </a:r>
            <a:r>
              <a:rPr lang="en-US" altLang="en-US" sz="2200" dirty="0" err="1" smtClean="0">
                <a:solidFill>
                  <a:srgbClr val="3F3F3F"/>
                </a:solidFill>
                <a:latin typeface="Poor Richard" pitchFamily="18" charset="0"/>
              </a:rPr>
              <a:t>Bremner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Alvin </a:t>
            </a:r>
            <a:r>
              <a:rPr lang="en-US" altLang="en-US" sz="2200" dirty="0" err="1" smtClean="0">
                <a:solidFill>
                  <a:srgbClr val="3F3F3F"/>
                </a:solidFill>
                <a:latin typeface="Poor Richard" pitchFamily="18" charset="0"/>
              </a:rPr>
              <a:t>Ranchhod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8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05200"/>
            <a:ext cx="3248025" cy="215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937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10.8-68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8.6-54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Stewy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6,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Matty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Max, Mal, Danny Mac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Kristian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4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 descr="Ottawa Swan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609600" cy="609600"/>
          </a:xfrm>
          <a:prstGeom prst="rect">
            <a:avLst/>
          </a:prstGeom>
          <a:noFill/>
        </p:spPr>
      </p:pic>
      <p:pic>
        <p:nvPicPr>
          <p:cNvPr id="56324" name="Picture 4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400"/>
            <a:ext cx="4495800" cy="29272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17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(5,6,6)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Kristian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Frantzen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14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(7,7,0)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Jimmy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Duggan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13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(6,0,7)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Dave Wells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9 (3,3,3)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	 9 (0,5,4)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Serpa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8 (4,4,0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5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0,0,5)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4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5298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29337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8.9-57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11.7-73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Mal 3,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Spider, Deni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s,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Max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OB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5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 descr="Toronto Rebe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54278" name="Picture 6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81400"/>
            <a:ext cx="4419600" cy="29268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8.9-57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11.7-73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3, JV 3, Alvin, Ben King,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Gazza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DP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Ben King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5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 descr="Toronto Rebe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93186" name="Picture 2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33800"/>
            <a:ext cx="345141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14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(5,3,6)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A. O’Brien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14 (7,7,0)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13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(6,7,0)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Tom Bell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12 (3,5,4)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11 (0,6,5)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James Duggan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7 (4,0,3)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Everett Wells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4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0,4,0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5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3250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33800"/>
            <a:ext cx="29337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14 (5,3,6)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A. O’Brien	14 (7,7,0)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	13 (6,7,0)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Tom Bell	 12 (3,5,4)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	 11 (0,6,5)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James Duggan	 7 (4,0,3)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Everett Wells	 4 (0,4,0)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5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4953000" y="1524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u="sng" dirty="0">
                <a:solidFill>
                  <a:srgbClr val="3F3F3F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Ben King	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JV </a:t>
            </a:r>
            <a:r>
              <a:rPr lang="en-US" altLang="en-US" sz="2200" dirty="0" err="1" smtClean="0">
                <a:solidFill>
                  <a:srgbClr val="3F3F3F"/>
                </a:solidFill>
                <a:latin typeface="Poor Richard" pitchFamily="18" charset="0"/>
              </a:rPr>
              <a:t>Arnaldo</a:t>
            </a: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	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Steve Gordon  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8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33800"/>
            <a:ext cx="2933700" cy="19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937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39888"/>
            <a:ext cx="3733800" cy="47625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Craig Stewart		60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James Duggan		47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Malcolm Brady		43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Wade Edwards		34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D’Arcy Hill		29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Anthony O’Brien	19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Tom Bell		18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17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Kyle Morrison		17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R.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Blacklock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17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90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CA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Standings after 5 ROUNDs</a:t>
            </a:r>
            <a:endParaRPr lang="en-CA" sz="44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38916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3"/>
          <p:cNvSpPr txBox="1">
            <a:spLocks noChangeArrowheads="1"/>
          </p:cNvSpPr>
          <p:nvPr/>
        </p:nvSpPr>
        <p:spPr bwMode="auto">
          <a:xfrm>
            <a:off x="5105400" y="1641475"/>
            <a:ext cx="3733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Steve Lanning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3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Kavenagh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Ben King	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Gary Conlon 	 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Drew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Bremner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Alvin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Ranchhod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JV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Arnaldo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Steve 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Gordon			1</a:t>
            </a:r>
          </a:p>
        </p:txBody>
      </p:sp>
      <p:pic>
        <p:nvPicPr>
          <p:cNvPr id="14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24100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MAIN COURSE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3810000" y="5867400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16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MAJOR SPONSOR</a:t>
            </a:r>
            <a:endParaRPr lang="en-CA" altLang="en-US" sz="1600" b="1">
              <a:solidFill>
                <a:schemeClr val="accent2"/>
              </a:solidFill>
            </a:endParaRPr>
          </a:p>
        </p:txBody>
      </p:sp>
      <p:pic>
        <p:nvPicPr>
          <p:cNvPr id="39940" name="Picture 9" descr="logo-paw-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http://www.torontodingos.ca/partners/images/scc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953000"/>
            <a:ext cx="1152525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19300"/>
            <a:ext cx="12017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124700" cy="9239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Clubman Award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1026" name="Picture 2" descr="http://upload.wikimedia.org/wikipedia/commons/thumb/f/fe/Essendon_Bombers_Jumper.svg/225px-Essendon_Bombers_Jump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108743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734300" cy="923925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A word from our President...</a:t>
            </a:r>
            <a:endParaRPr lang="en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70657" name="Picture 1" descr="E:\Ev's Documents\Footy\Old Website\stew_spec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3073400" cy="40007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1"/>
            <a:ext cx="7124700" cy="1447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strike="dbl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Clubman Award</a:t>
            </a:r>
            <a:br>
              <a:rPr lang="en-CA" sz="4400" strike="dbl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C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steinberg</a:t>
            </a: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award</a:t>
            </a:r>
            <a:r>
              <a:rPr lang="en-CA" sz="4400" strike="dbl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CA" sz="4400" strike="dbl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CA" sz="4400" strike="dbl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CA" sz="4400" strike="dbl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endParaRPr sz="4400" strike="dbl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1026" name="Picture 2" descr="http://upload.wikimedia.org/wikipedia/commons/thumb/f/fe/Essendon_Bombers_Jumper.svg/225px-Essendon_Bombers_Jump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24200"/>
            <a:ext cx="108743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781800" cy="1371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Clubman Award - Nominations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1177925" y="2209800"/>
            <a:ext cx="678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200" dirty="0" smtClean="0">
                <a:solidFill>
                  <a:schemeClr val="bg1"/>
                </a:solidFill>
                <a:latin typeface="Poor Richard" pitchFamily="18" charset="0"/>
              </a:rPr>
              <a:t>Wade Edwards –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Coaching Committee, Social Events</a:t>
            </a:r>
            <a:endParaRPr lang="en-US" alt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200" dirty="0" smtClean="0">
                <a:solidFill>
                  <a:schemeClr val="bg1"/>
                </a:solidFill>
                <a:latin typeface="Poor Richard" pitchFamily="18" charset="0"/>
              </a:rPr>
              <a:t>James Duggan–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Website, GF Party, Social Events</a:t>
            </a:r>
            <a:endParaRPr lang="en-US" alt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200" dirty="0" smtClean="0">
                <a:solidFill>
                  <a:schemeClr val="bg1"/>
                </a:solidFill>
                <a:latin typeface="Poor Richard" pitchFamily="18" charset="0"/>
              </a:rPr>
              <a:t>Chris </a:t>
            </a:r>
            <a:r>
              <a:rPr lang="en-US" altLang="en-US" sz="3200" dirty="0" err="1">
                <a:solidFill>
                  <a:schemeClr val="bg1"/>
                </a:solidFill>
                <a:latin typeface="Poor Richard" pitchFamily="18" charset="0"/>
              </a:rPr>
              <a:t>Buczkowski</a:t>
            </a:r>
            <a:r>
              <a:rPr lang="en-US" altLang="en-US" sz="3200" dirty="0">
                <a:solidFill>
                  <a:schemeClr val="bg1"/>
                </a:solidFill>
                <a:latin typeface="Poor Richard" pitchFamily="18" charset="0"/>
              </a:rPr>
              <a:t> – </a:t>
            </a:r>
            <a:r>
              <a:rPr lang="en-US" altLang="en-US" sz="2000" dirty="0">
                <a:solidFill>
                  <a:schemeClr val="bg1"/>
                </a:solidFill>
                <a:latin typeface="Poor Richard" pitchFamily="18" charset="0"/>
              </a:rPr>
              <a:t>Manager, Registrar, Asst Coach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200" dirty="0" smtClean="0">
                <a:solidFill>
                  <a:schemeClr val="bg1"/>
                </a:solidFill>
                <a:latin typeface="Poor Richard" pitchFamily="18" charset="0"/>
              </a:rPr>
              <a:t>Dave Wells–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Awards Night, </a:t>
            </a:r>
            <a:r>
              <a:rPr lang="en-US" altLang="en-US" sz="2000" dirty="0" err="1" smtClean="0">
                <a:solidFill>
                  <a:schemeClr val="bg1"/>
                </a:solidFill>
                <a:latin typeface="Poor Richard" pitchFamily="18" charset="0"/>
              </a:rPr>
              <a:t>Backround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 Events, Wells</a:t>
            </a:r>
            <a:endParaRPr lang="en-US" altLang="en-US" sz="20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  <a:latin typeface="Poor Richard" pitchFamily="18" charset="0"/>
              </a:rPr>
              <a:t>Justin Robertson – </a:t>
            </a:r>
            <a:r>
              <a:rPr lang="en-US" altLang="en-US" sz="2000" dirty="0">
                <a:solidFill>
                  <a:schemeClr val="bg1"/>
                </a:solidFill>
                <a:latin typeface="Poor Richard" pitchFamily="18" charset="0"/>
              </a:rPr>
              <a:t>Social Media,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Head Coach</a:t>
            </a:r>
            <a:endParaRPr lang="en-US" altLang="en-US" sz="2000" dirty="0">
              <a:solidFill>
                <a:schemeClr val="bg1"/>
              </a:solidFill>
              <a:latin typeface="Poor Richard" pitchFamily="18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562600"/>
            <a:ext cx="9747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95400"/>
            <a:ext cx="8229600" cy="4648200"/>
          </a:xfrm>
        </p:spPr>
        <p:txBody>
          <a:bodyPr rtlCol="0" anchor="t">
            <a:normAutofit/>
          </a:bodyPr>
          <a:lstStyle/>
          <a:p>
            <a:pPr fontAlgn="auto">
              <a:buFont typeface="Wingdings" pitchFamily="2" charset="2"/>
              <a:buChar char="v"/>
              <a:defRPr/>
            </a:pPr>
            <a:endParaRPr lang="en-US" b="1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marL="0" indent="0" algn="ctr" fontAlgn="auto">
              <a:buFont typeface="Wingdings 2" charset="2"/>
              <a:buNone/>
              <a:defRPr/>
            </a:pPr>
            <a:endParaRPr lang="en-US" sz="2800" b="1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Poor Richard" pitchFamily="18" charset="0"/>
              </a:rPr>
              <a:t>Winner :  </a:t>
            </a:r>
            <a:r>
              <a:rPr lang="en-US" sz="2800" b="1" dirty="0" smtClean="0">
                <a:solidFill>
                  <a:schemeClr val="bg1"/>
                </a:solidFill>
                <a:latin typeface="Poor Richard" pitchFamily="18" charset="0"/>
              </a:rPr>
              <a:t>Justin Robertson</a:t>
            </a:r>
            <a:endParaRPr lang="en-US" sz="4000" b="1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629400" cy="990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Clubman Award 2012</a:t>
            </a:r>
          </a:p>
        </p:txBody>
      </p:sp>
      <p:pic>
        <p:nvPicPr>
          <p:cNvPr id="46081" name="Picture 1" descr="C:\Users\Everett\Desktop\60769_613027798727668_208768316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95600"/>
            <a:ext cx="3581400" cy="3581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124700" cy="9239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Coach’s Award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2050" name="Picture 2" descr="C:\Users\Dave\Desktop\Dingos 2012\Round 11  Blues vs Dingos Aug 11 025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00400"/>
            <a:ext cx="2911475" cy="197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371600"/>
            <a:ext cx="7315200" cy="3962400"/>
          </a:xfrm>
        </p:spPr>
        <p:txBody>
          <a:bodyPr rtlCol="0">
            <a:noAutofit/>
          </a:bodyPr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Previous Winners: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2012 – Pat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Bossey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(coach: Mick)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2011 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– Tom Bell (coach: Butch)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2010 – James Duggan (coach: Mick)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2009 – Tom Bell (coach: Mick)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2008 – Mike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Karas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(coach: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Stewy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2007 – Mick McFarlane (coach: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Brolsy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2006 – Yoni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(coach: Committee)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2005 – Mike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Karas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(coach: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78752" cy="11887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Coach’s Award</a:t>
            </a:r>
            <a:endParaRPr lang="en-C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229600" cy="4876800"/>
          </a:xfrm>
        </p:spPr>
        <p:txBody>
          <a:bodyPr anchor="t"/>
          <a:lstStyle/>
          <a:p>
            <a:pPr lvl="1" algn="ctr">
              <a:buFont typeface="Wingdings 2" pitchFamily="18" charset="2"/>
              <a:buNone/>
            </a:pPr>
            <a:endParaRPr lang="en-CA" altLang="en-US" sz="28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buFont typeface="Wingdings 2" pitchFamily="18" charset="2"/>
              <a:buNone/>
            </a:pPr>
            <a:r>
              <a:rPr lang="en-CA" altLang="en-US" sz="2800" b="1" dirty="0" smtClean="0">
                <a:solidFill>
                  <a:schemeClr val="bg1"/>
                </a:solidFill>
                <a:latin typeface="Poor Richard" pitchFamily="18" charset="0"/>
              </a:rPr>
              <a:t>Winner :  </a:t>
            </a:r>
            <a:r>
              <a:rPr lang="en-CA" altLang="en-US" sz="2800" b="1" dirty="0" smtClean="0">
                <a:solidFill>
                  <a:schemeClr val="bg1"/>
                </a:solidFill>
                <a:latin typeface="Poor Richard" pitchFamily="18" charset="0"/>
              </a:rPr>
              <a:t>James Duggan</a:t>
            </a:r>
            <a:endParaRPr lang="en-CA" altLang="en-US" sz="2800" b="1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397752" cy="8839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Coach’s Award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2013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division 1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43009" name="Picture 1" descr="C:\Users\Everett\Desktop\1376428_10200811834092333_2431454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5562600" cy="36968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229600" cy="4876800"/>
          </a:xfrm>
        </p:spPr>
        <p:txBody>
          <a:bodyPr anchor="t"/>
          <a:lstStyle/>
          <a:p>
            <a:pPr lvl="1" algn="ctr">
              <a:buFont typeface="Wingdings 2" pitchFamily="18" charset="2"/>
              <a:buNone/>
            </a:pPr>
            <a:endParaRPr lang="en-CA" altLang="en-US" sz="28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buFont typeface="Wingdings 2" pitchFamily="18" charset="2"/>
              <a:buNone/>
            </a:pPr>
            <a:r>
              <a:rPr lang="en-CA" altLang="en-US" sz="2800" b="1" dirty="0" smtClean="0">
                <a:solidFill>
                  <a:schemeClr val="bg1"/>
                </a:solidFill>
                <a:latin typeface="Poor Richard" pitchFamily="18" charset="0"/>
              </a:rPr>
              <a:t>Winner :  </a:t>
            </a:r>
            <a:r>
              <a:rPr lang="en-CA" altLang="en-US" sz="2800" b="1" dirty="0" smtClean="0">
                <a:solidFill>
                  <a:schemeClr val="bg1"/>
                </a:solidFill>
                <a:latin typeface="Poor Richard" pitchFamily="18" charset="0"/>
              </a:rPr>
              <a:t>Steve Gordon</a:t>
            </a:r>
            <a:endParaRPr lang="en-CA" altLang="en-US" sz="2800" b="1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397752" cy="8839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Coach’s Award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2013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division 2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87042" name="Picture 2" descr="C:\Users\Everett\Desktop\994875_613024682061313_36632200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90800"/>
            <a:ext cx="5029200" cy="40809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124700" cy="1447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Most Improved Player Award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124200"/>
            <a:ext cx="2554288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3886200" cy="1600200"/>
          </a:xfrm>
        </p:spPr>
        <p:txBody>
          <a:bodyPr rtlCol="0" anchor="t">
            <a:noAutofit/>
          </a:bodyPr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Previous Winners:</a:t>
            </a: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2012 – Deni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s Cormier</a:t>
            </a:r>
            <a:endParaRPr lang="en-CA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fontAlgn="auto"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2011 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– Ramsey </a:t>
            </a:r>
            <a:r>
              <a:rPr lang="en-CA" sz="2400" dirty="0" err="1" smtClean="0">
                <a:solidFill>
                  <a:schemeClr val="bg1"/>
                </a:solidFill>
                <a:latin typeface="Poor Richard" pitchFamily="18" charset="0"/>
              </a:rPr>
              <a:t>Blacklock</a:t>
            </a:r>
            <a:r>
              <a:rPr lang="en-CA" sz="24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1152" cy="1112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Most Improved Player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81400"/>
            <a:ext cx="325437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2" name="Picture 2" descr="https://scontent-a-ord.xx.fbcdn.net/hphotos-prn1/q80/s720x720/942126_615651901798591_83249599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25146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7124700" cy="4051300"/>
          </a:xfrm>
        </p:spPr>
        <p:txBody>
          <a:bodyPr anchor="t"/>
          <a:lstStyle/>
          <a:p>
            <a:pPr lvl="1" algn="ctr">
              <a:buFont typeface="Wingdings 2" pitchFamily="18" charset="2"/>
              <a:buNone/>
            </a:pPr>
            <a:r>
              <a:rPr lang="en-CA" altLang="en-US" sz="2800" b="1" dirty="0" smtClean="0">
                <a:solidFill>
                  <a:schemeClr val="bg1"/>
                </a:solidFill>
                <a:latin typeface="Poor Richard" pitchFamily="18" charset="0"/>
              </a:rPr>
              <a:t>Winner : </a:t>
            </a:r>
            <a:r>
              <a:rPr lang="en-CA" altLang="en-US" sz="2800" b="1" dirty="0" smtClean="0">
                <a:solidFill>
                  <a:schemeClr val="bg1"/>
                </a:solidFill>
                <a:latin typeface="Poor Richard" pitchFamily="18" charset="0"/>
              </a:rPr>
              <a:t>Max Parish</a:t>
            </a:r>
            <a:endParaRPr lang="en-CA" altLang="en-US" sz="2800" b="1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172200" cy="197946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Most Improved Player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9937" name="Picture 1" descr="C:\Users\Everett\Desktop\Untitle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667000"/>
            <a:ext cx="3376612" cy="39498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124700" cy="92392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Game Milestones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52800"/>
            <a:ext cx="2511425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7.7-49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8.4-52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Wade 5, Butch, Mick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Wade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6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 descr="Toronto Eagle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762000" cy="762000"/>
          </a:xfrm>
          <a:prstGeom prst="rect">
            <a:avLst/>
          </a:prstGeom>
          <a:noFill/>
        </p:spPr>
      </p:pic>
      <p:pic>
        <p:nvPicPr>
          <p:cNvPr id="38918" name="Picture 6" descr="http://www-static2.spulsecdn.net/pics/00/02/54/08/2540819_1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352800"/>
            <a:ext cx="3810000" cy="3225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20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(7,7,6)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M. MacFarlane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16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(5,6,5)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Dave Wells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13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(6,0,7)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James Duggan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9 (3,3,3)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8 (4,4,0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5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(0,5,0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Deni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s Cormier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4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0,0,4)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6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7890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733800"/>
            <a:ext cx="29337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9.15-69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5.9-39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Wade 3, Mick 2, Butch 2,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Shauny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Matty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Yoni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7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581400"/>
            <a:ext cx="4419600" cy="2927269"/>
          </a:xfrm>
          <a:prstGeom prst="rect">
            <a:avLst/>
          </a:prstGeom>
          <a:noFill/>
        </p:spPr>
      </p:pic>
      <p:pic>
        <p:nvPicPr>
          <p:cNvPr id="36868" name="Picture 4" descr="High Park Demon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21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7,7,7)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Dave Wells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12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(6,6,0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Max Parish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12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(4,4,4)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10 (5,0,5)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8 (3,5,0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M. MacFarlane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6 (0,0,6)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Shaun McKay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3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0,0,3)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Serpa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3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0,3,0)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7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842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81400"/>
            <a:ext cx="29337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9.7-61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1.3-9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Stewy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4, Rainer 3,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Butch, OB, Wade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Max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8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Central Blue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96258" name="Picture 2" descr="https://lh5.googleusercontent.com/-k_4EHkCjjuU/Ue2vkLzbgaI/AAAAAAAAvcU/NVTAmgrigXo/w621-h413-no/Round+8+Blues+vs+Dingos+July+20+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429000"/>
            <a:ext cx="4645025" cy="30892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9.7-61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1.3-9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5, Mick 3, Timmy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Gordo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8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Central Blue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34822" name="Picture 6" descr="http://www-static2.spulsecdn.net/pics/00/02/50/80/2508057_1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581400"/>
            <a:ext cx="2857500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18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(5,6,7)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Shaun McKay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17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(7,4,6)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Max Parish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17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(6,7,4)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Rainer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Haycraft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10 (4,3,3)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5 (0,5,0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A. O’Brien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5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(0,0,5)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Denis Cormier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3 (3,0,0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8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798" name="Picture 6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57600"/>
            <a:ext cx="2933700" cy="18573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Craig Stewart	 18 (5,6,7)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Shaun McKay	17 (7,4,6)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Max Parish	17 (6,7,4)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Rainer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Haycraft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10 (4,3,3)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	 5 (0,5,0)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A. O’Brien	 5 (0,0,5)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Denis Cormier	 3 (3,0,0)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8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4953000" y="1524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u="sng" dirty="0">
                <a:solidFill>
                  <a:srgbClr val="3F3F3F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Steve Gordon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Dan Prior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	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Steve Lanning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8" name="Picture 6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57600"/>
            <a:ext cx="2933700" cy="185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937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16.11-107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5.4-34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Wade 7, Rainer 2,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Matty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Robbo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Tom Bell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Matty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9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Hamilton Wildcat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31748" name="Picture 4" descr="http://www-static2.spulsecdn.net/pics/00/02/58/26/2582643_1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459905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4.6-30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3.5-23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Tom Evans 2,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Ben King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Tom Evans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9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http://www-static2.spulsecdn.net/pics/00/02/46/51/2465141_1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962400"/>
            <a:ext cx="3314700" cy="2209800"/>
          </a:xfrm>
          <a:prstGeom prst="rect">
            <a:avLst/>
          </a:prstGeom>
          <a:noFill/>
        </p:spPr>
      </p:pic>
      <p:pic>
        <p:nvPicPr>
          <p:cNvPr id="8" name="Picture 4" descr="High Park Demon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981200"/>
            <a:ext cx="6766560" cy="2133600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Congratulations to Justin Robertson for playing 50 games with the Toronto </a:t>
            </a:r>
            <a:r>
              <a:rPr lang="en-US" altLang="en-US" sz="2800" dirty="0" err="1" smtClean="0">
                <a:solidFill>
                  <a:schemeClr val="bg1"/>
                </a:solidFill>
                <a:latin typeface="Poor Richard" pitchFamily="18" charset="0"/>
              </a:rPr>
              <a:t>Dingos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!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60  Total 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Games 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34200" cy="197946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Justin Robertson</a:t>
            </a:r>
            <a: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50 Games</a:t>
            </a:r>
            <a:endParaRPr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1026" name="Picture 2" descr="C:\Users\Everett\Desktop\740683_10151501927221892_95130275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276600"/>
            <a:ext cx="4724400" cy="3141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Matthew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Pollett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21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(7,7,7)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13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(6,4,3)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Serpa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13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(3,6,4)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Rainer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Haycraft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11 (5,0,6)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5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0,0,5)</a:t>
            </a: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Paul Pickering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5 (0,5,0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Tom Bell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4 (4,0,0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3 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(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0,3,0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9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21" name="Picture 1" descr="C:\Users\Everett\Desktop\1374789_651224804907967_17259311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52800"/>
            <a:ext cx="3682793" cy="23669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447800"/>
            <a:ext cx="3276600" cy="4648200"/>
          </a:xfrm>
        </p:spPr>
        <p:txBody>
          <a:bodyPr anchor="t"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i="0" u="sng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Matthew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Pollett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 21 (7,7,7)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Wade Edwards	13 (6,4,3)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Serpa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13 (3,6,4)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Rainer </a:t>
            </a:r>
            <a:r>
              <a:rPr lang="en-US" altLang="en-US" sz="2200" dirty="0" err="1" smtClean="0">
                <a:solidFill>
                  <a:schemeClr val="bg1"/>
                </a:solidFill>
                <a:latin typeface="Poor Richard" pitchFamily="18" charset="0"/>
              </a:rPr>
              <a:t>Haycraft</a:t>
            </a: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	11 (5,0,6)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Malcolm Brady	 5 (0,0,5)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Paul Pickering	 5 (0,5,0)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Tom Bell	 4 (4,0,0)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1"/>
                </a:solidFill>
                <a:latin typeface="Poor Richard" pitchFamily="18" charset="0"/>
              </a:rPr>
              <a:t>D’Arcy Hill	 3 (0,3,0)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2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325" y="304799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9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  <a:cs typeface="+mn-cs"/>
              </a:rPr>
              <a:t>VOTES</a:t>
            </a:r>
            <a:endParaRPr lang="en-CA" sz="32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+mn-cs"/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4953000" y="1524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u="sng" dirty="0">
                <a:solidFill>
                  <a:srgbClr val="3F3F3F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Tom Evans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</a:t>
            </a: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	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3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Steve Lanning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2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E5E4DF"/>
              </a:buClr>
              <a:buFont typeface="Wingdings" pitchFamily="2" charset="2"/>
              <a:buNone/>
            </a:pP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Joe </a:t>
            </a:r>
            <a:r>
              <a:rPr lang="en-US" altLang="en-US" sz="2200" dirty="0" err="1" smtClean="0">
                <a:solidFill>
                  <a:srgbClr val="3F3F3F"/>
                </a:solidFill>
                <a:latin typeface="Poor Richard" pitchFamily="18" charset="0"/>
              </a:rPr>
              <a:t>Carrig</a:t>
            </a:r>
            <a:r>
              <a:rPr lang="en-US" altLang="en-US" sz="2200" dirty="0" smtClean="0">
                <a:solidFill>
                  <a:srgbClr val="3F3F3F"/>
                </a:solidFill>
                <a:latin typeface="Poor Richard" pitchFamily="18" charset="0"/>
              </a:rPr>
              <a:t>	</a:t>
            </a:r>
            <a:r>
              <a:rPr lang="en-US" altLang="en-US" sz="2200" dirty="0">
                <a:solidFill>
                  <a:srgbClr val="3F3F3F"/>
                </a:solidFill>
                <a:latin typeface="Poor Richard" pitchFamily="18" charset="0"/>
              </a:rPr>
              <a:t>		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2925" y="1219200"/>
            <a:ext cx="33528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pic>
        <p:nvPicPr>
          <p:cNvPr id="8" name="Picture 1" descr="C:\Users\Everett\Desktop\1374789_651224804907967_17259311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52800"/>
            <a:ext cx="3682793" cy="236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3937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39888"/>
            <a:ext cx="3733800" cy="47625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1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Wade Edwards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82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Craig Stewart		78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James Duggan		56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Malcolm Brady		56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43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D’Arcy Hill		40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Dave Wells		37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Shaun McKay 		34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Max Parish		33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Mick MacFarlane	28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90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CA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Standings after 9 ROUNDs</a:t>
            </a:r>
            <a:endParaRPr lang="en-CA" sz="44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38916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3"/>
          <p:cNvSpPr txBox="1">
            <a:spLocks noChangeArrowheads="1"/>
          </p:cNvSpPr>
          <p:nvPr/>
        </p:nvSpPr>
        <p:spPr bwMode="auto">
          <a:xfrm>
            <a:off x="5105400" y="1641475"/>
            <a:ext cx="3733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Steve Lanning			6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Steve Gordon			4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Tom Evans				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Kavenagh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	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Ben King				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Gary Conlon 	 		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Drew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Bremner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	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Alvin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Ranchhod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pic>
        <p:nvPicPr>
          <p:cNvPr id="14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2438400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DESSERT COURSE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sp>
        <p:nvSpPr>
          <p:cNvPr id="61443" name="Rectangle 11"/>
          <p:cNvSpPr>
            <a:spLocks noChangeArrowheads="1"/>
          </p:cNvSpPr>
          <p:nvPr/>
        </p:nvSpPr>
        <p:spPr bwMode="auto">
          <a:xfrm>
            <a:off x="3810000" y="5867400"/>
            <a:ext cx="1517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16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MAJOR SPONSOR</a:t>
            </a:r>
            <a:endParaRPr lang="en-CA" altLang="en-US" sz="1600" b="1">
              <a:solidFill>
                <a:schemeClr val="accent2"/>
              </a:solidFill>
            </a:endParaRPr>
          </a:p>
        </p:txBody>
      </p:sp>
      <p:pic>
        <p:nvPicPr>
          <p:cNvPr id="61444" name="Picture 9" descr="logo-paw-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36220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Dave\Desktop\Dingo Stuff\mlb_log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0"/>
            <a:ext cx="1962150" cy="123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2017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10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LIFE MEMBERSHIP</a:t>
            </a:r>
            <a:endParaRPr lang="en-US" sz="4000" dirty="0"/>
          </a:p>
        </p:txBody>
      </p:sp>
      <p:pic>
        <p:nvPicPr>
          <p:cNvPr id="27650" name="Picture 2" descr="http://www-static.sportingpulse.com/pics/00/01/69/01/1690198_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7467601" cy="15416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7010400" cy="3733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LIFE MEMBERSHIP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YONI MOUSSADJI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2006 Canadian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B&amp;f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winner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2-time runner-up (2005, 2009)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2 coaches award s (2003, 2006)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96 games played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serving 6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year as treasurer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(longest running)</a:t>
            </a:r>
            <a:endParaRPr lang="en-US" sz="4000" dirty="0"/>
          </a:p>
        </p:txBody>
      </p:sp>
      <p:pic>
        <p:nvPicPr>
          <p:cNvPr id="86018" name="Picture 2" descr="https://fbcdn-sphotos-g-a.akamaihd.net/hphotos-ak-prn1/q71/551145_640858519277929_101381248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2218907" cy="2867026"/>
          </a:xfrm>
          <a:prstGeom prst="rect">
            <a:avLst/>
          </a:prstGeom>
          <a:noFill/>
        </p:spPr>
      </p:pic>
      <p:pic>
        <p:nvPicPr>
          <p:cNvPr id="86020" name="Picture 4" descr="https://fbcdn-sphotos-g-a.akamaihd.net/hphotos-ak-frc3/q71/998951_640857402611374_140941972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038600"/>
            <a:ext cx="2732681" cy="2057400"/>
          </a:xfrm>
          <a:prstGeom prst="rect">
            <a:avLst/>
          </a:prstGeom>
          <a:noFill/>
        </p:spPr>
      </p:pic>
      <p:pic>
        <p:nvPicPr>
          <p:cNvPr id="86022" name="Picture 6" descr="http://www-static2.spulsecdn.net/pics/00/02/19/73/2197307_1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38600"/>
            <a:ext cx="3048000" cy="20726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8.5-53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5.8-38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Kav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4, Mick, Tom Evans, Alvin,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Kav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10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Toronto Rebel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sp>
        <p:nvSpPr>
          <p:cNvPr id="90116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8" name="AutoShap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20" name="Picture 8" descr="http://www-static2.spulsecdn.net/pics/00/02/61/61/2616104_1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810000"/>
            <a:ext cx="3949634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10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~Division 2~</a:t>
            </a:r>
          </a:p>
        </p:txBody>
      </p:sp>
      <p:sp>
        <p:nvSpPr>
          <p:cNvPr id="68613" name="TextBox 13"/>
          <p:cNvSpPr txBox="1">
            <a:spLocks noChangeArrowheads="1"/>
          </p:cNvSpPr>
          <p:nvPr/>
        </p:nvSpPr>
        <p:spPr bwMode="auto">
          <a:xfrm>
            <a:off x="5516563" y="137318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8614" name="TextBox 14"/>
          <p:cNvSpPr txBox="1">
            <a:spLocks noChangeArrowheads="1"/>
          </p:cNvSpPr>
          <p:nvPr/>
        </p:nvSpPr>
        <p:spPr bwMode="auto">
          <a:xfrm>
            <a:off x="5516563" y="2181225"/>
            <a:ext cx="31702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u="sng" dirty="0">
                <a:solidFill>
                  <a:srgbClr val="000000"/>
                </a:solidFill>
                <a:latin typeface="Poor Richard" pitchFamily="18" charset="0"/>
              </a:rPr>
              <a:t>Best &amp; Fairest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Lanning		6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		4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Evans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Kavenagh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King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Gary Conlon		2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2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2</a:t>
            </a:r>
          </a:p>
        </p:txBody>
      </p:sp>
      <p:sp>
        <p:nvSpPr>
          <p:cNvPr id="68615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8616" name="TextBox 12"/>
          <p:cNvSpPr txBox="1">
            <a:spLocks noChangeArrowheads="1"/>
          </p:cNvSpPr>
          <p:nvPr/>
        </p:nvSpPr>
        <p:spPr bwMode="auto">
          <a:xfrm>
            <a:off x="838200" y="137795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•BALLOT•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10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~Division 2~</a:t>
            </a:r>
          </a:p>
        </p:txBody>
      </p:sp>
      <p:sp>
        <p:nvSpPr>
          <p:cNvPr id="76805" name="TextBox 13"/>
          <p:cNvSpPr txBox="1">
            <a:spLocks noChangeArrowheads="1"/>
          </p:cNvSpPr>
          <p:nvPr/>
        </p:nvSpPr>
        <p:spPr bwMode="auto">
          <a:xfrm>
            <a:off x="5516563" y="137318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76806" name="TextBox 14"/>
          <p:cNvSpPr txBox="1">
            <a:spLocks noChangeArrowheads="1"/>
          </p:cNvSpPr>
          <p:nvPr/>
        </p:nvSpPr>
        <p:spPr bwMode="auto">
          <a:xfrm>
            <a:off x="5516563" y="2181225"/>
            <a:ext cx="33115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u="sng" dirty="0">
                <a:solidFill>
                  <a:srgbClr val="000000"/>
                </a:solidFill>
                <a:latin typeface="Poor Richard" pitchFamily="18" charset="0"/>
              </a:rPr>
              <a:t>Best &amp; Fairest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	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Lanning	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6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Evans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Kavenagh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King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Gary Conlon		2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2</a:t>
            </a:r>
          </a:p>
          <a:p>
            <a:pPr algn="ctr"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  <p:sp>
        <p:nvSpPr>
          <p:cNvPr id="76807" name="TextBox 12"/>
          <p:cNvSpPr txBox="1">
            <a:spLocks noChangeArrowheads="1"/>
          </p:cNvSpPr>
          <p:nvPr/>
        </p:nvSpPr>
        <p:spPr bwMode="auto">
          <a:xfrm>
            <a:off x="858838" y="1371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•BALLOT•</a:t>
            </a:r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1274763" y="2181225"/>
            <a:ext cx="2895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</a:t>
            </a:r>
            <a:r>
              <a:rPr lang="en-CA" altLang="en-US" sz="2400" dirty="0">
                <a:solidFill>
                  <a:srgbClr val="000000"/>
                </a:solidFill>
                <a:latin typeface="Poor Richard" pitchFamily="18" charset="0"/>
              </a:rPr>
              <a:t>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3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2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Roman Belli</a:t>
            </a:r>
            <a:r>
              <a:rPr lang="en-CA" altLang="en-US" sz="2400" dirty="0">
                <a:solidFill>
                  <a:srgbClr val="000000"/>
                </a:solidFill>
                <a:latin typeface="Poor Richard" pitchFamily="18" charset="0"/>
              </a:rPr>
              <a:t>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  1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algn="ctr"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15.16-106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2.4-29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Wade 5, Butch 3, Mick, Max,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Jimmy, Tom Evans,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Matty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Rainer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Shauny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10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tobicoke Kangaroo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685800" cy="685800"/>
          </a:xfrm>
          <a:prstGeom prst="rect">
            <a:avLst/>
          </a:prstGeom>
          <a:noFill/>
        </p:spPr>
      </p:pic>
      <p:pic>
        <p:nvPicPr>
          <p:cNvPr id="26626" name="Picture 2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657599"/>
            <a:ext cx="4343400" cy="27498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981200"/>
            <a:ext cx="6766560" cy="2133600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Congratulations to 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Bob Clarke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for playing 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150 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games with the Toronto </a:t>
            </a:r>
            <a:r>
              <a:rPr lang="en-US" altLang="en-US" sz="2800" dirty="0" err="1" smtClean="0">
                <a:solidFill>
                  <a:schemeClr val="bg1"/>
                </a:solidFill>
                <a:latin typeface="Poor Richard" pitchFamily="18" charset="0"/>
              </a:rPr>
              <a:t>Dingos</a:t>
            </a:r>
            <a:r>
              <a:rPr lang="en-US" altLang="en-US" sz="2800" dirty="0" smtClean="0">
                <a:solidFill>
                  <a:schemeClr val="bg1"/>
                </a:solidFill>
                <a:latin typeface="Poor Richard" pitchFamily="18" charset="0"/>
              </a:rPr>
              <a:t>!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157 Total Games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34200" cy="197946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Bobby Clarke</a:t>
            </a:r>
            <a: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C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150 Games</a:t>
            </a:r>
            <a:endParaRPr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412838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9507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Round 10 Votes</a:t>
            </a:r>
            <a:endParaRPr lang="en-C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chemeClr val="bg1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1988" y="1198563"/>
            <a:ext cx="28956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>
                <a:solidFill>
                  <a:schemeClr val="bg1"/>
                </a:solidFill>
                <a:latin typeface="Poor Richard" pitchFamily="18" charset="0"/>
                <a:cs typeface="+mn-cs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  <a:cs typeface="+mn-cs"/>
              </a:rPr>
              <a:t>82</a:t>
            </a:r>
            <a:endParaRPr lang="en-CA" sz="2000" dirty="0">
              <a:solidFill>
                <a:schemeClr val="bg1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>
                <a:solidFill>
                  <a:schemeClr val="bg1"/>
                </a:solidFill>
                <a:latin typeface="Poor Richard" pitchFamily="18" charset="0"/>
                <a:cs typeface="+mn-cs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  <a:cs typeface="+mn-cs"/>
              </a:rPr>
              <a:t>78</a:t>
            </a:r>
            <a:endParaRPr lang="en-CA" sz="2000" dirty="0">
              <a:solidFill>
                <a:schemeClr val="bg1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>
                <a:solidFill>
                  <a:schemeClr val="bg1"/>
                </a:solidFill>
                <a:latin typeface="Poor Richard" pitchFamily="18" charset="0"/>
                <a:cs typeface="+mn-cs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  <a:cs typeface="+mn-cs"/>
              </a:rPr>
              <a:t>56</a:t>
            </a:r>
            <a:endParaRPr lang="en-CA" sz="2000" dirty="0">
              <a:solidFill>
                <a:schemeClr val="bg1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>
                <a:solidFill>
                  <a:schemeClr val="bg1"/>
                </a:solidFill>
                <a:latin typeface="Poor Richard" pitchFamily="18" charset="0"/>
                <a:cs typeface="+mn-cs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  <a:cs typeface="+mn-cs"/>
              </a:rPr>
              <a:t>34</a:t>
            </a:r>
            <a:endParaRPr lang="en-CA" sz="2000" dirty="0">
              <a:solidFill>
                <a:schemeClr val="bg1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Mick MacFarlane </a:t>
            </a:r>
            <a:r>
              <a:rPr lang="en-CA" sz="2000" dirty="0">
                <a:solidFill>
                  <a:schemeClr val="bg1"/>
                </a:solidFill>
                <a:latin typeface="Poor Richard" pitchFamily="18" charset="0"/>
                <a:cs typeface="+mn-cs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  <a:cs typeface="+mn-cs"/>
              </a:rPr>
              <a:t>28</a:t>
            </a:r>
            <a:endParaRPr lang="en-CA" sz="2000" dirty="0">
              <a:solidFill>
                <a:schemeClr val="bg1"/>
              </a:solidFill>
              <a:latin typeface="Poor Richard" pitchFamily="18" charset="0"/>
              <a:cs typeface="+mn-cs"/>
            </a:endParaRPr>
          </a:p>
          <a:p>
            <a:pPr algn="ctr">
              <a:defRPr/>
            </a:pPr>
            <a:endParaRPr lang="en-CA" sz="2000" u="sng" dirty="0">
              <a:solidFill>
                <a:prstClr val="black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sz="2000" u="sng" dirty="0">
                <a:solidFill>
                  <a:prstClr val="black"/>
                </a:solidFill>
                <a:latin typeface="Poor Richard" pitchFamily="18" charset="0"/>
                <a:cs typeface="+mn-cs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James Duggan	56</a:t>
            </a:r>
            <a:endParaRPr lang="en-CA" sz="2000" dirty="0">
              <a:solidFill>
                <a:prstClr val="black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Yoni </a:t>
            </a:r>
            <a:r>
              <a:rPr lang="en-CA" sz="2000" dirty="0" err="1">
                <a:solidFill>
                  <a:prstClr val="black"/>
                </a:solidFill>
                <a:latin typeface="Poor Richard" pitchFamily="18" charset="0"/>
                <a:cs typeface="+mn-cs"/>
              </a:rPr>
              <a:t>Moussadji</a:t>
            </a:r>
            <a:r>
              <a:rPr lang="en-CA" sz="2000" dirty="0">
                <a:solidFill>
                  <a:prstClr val="black"/>
                </a:solidFill>
                <a:latin typeface="Poor Richard" pitchFamily="18" charset="0"/>
                <a:cs typeface="+mn-cs"/>
              </a:rPr>
              <a:t>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43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Dave Wells	37</a:t>
            </a:r>
            <a:endParaRPr lang="en-CA" sz="2000" dirty="0">
              <a:solidFill>
                <a:prstClr val="black"/>
              </a:solidFill>
              <a:latin typeface="Poor Richard" pitchFamily="18" charset="0"/>
              <a:cs typeface="+mn-cs"/>
            </a:endParaRPr>
          </a:p>
          <a:p>
            <a:pPr algn="ctr">
              <a:defRPr/>
            </a:pPr>
            <a:endParaRPr lang="en-CA" sz="2000" u="sng" dirty="0">
              <a:solidFill>
                <a:prstClr val="black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sz="2000" u="sng" dirty="0">
                <a:solidFill>
                  <a:prstClr val="black"/>
                </a:solidFill>
                <a:latin typeface="Poor Richard" pitchFamily="18" charset="0"/>
                <a:cs typeface="+mn-cs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Max Parish	33</a:t>
            </a:r>
            <a:endParaRPr lang="en-CA" sz="2000" dirty="0">
              <a:solidFill>
                <a:prstClr val="black"/>
              </a:solidFill>
              <a:latin typeface="Poor Richard" pitchFamily="18" charset="0"/>
              <a:cs typeface="+mn-cs"/>
            </a:endParaRP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  <a:cs typeface="+mn-cs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4419600"/>
            <a:ext cx="2667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3496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chemeClr val="bg1"/>
                </a:solidFill>
                <a:latin typeface="Poor Richard" pitchFamily="18" charset="0"/>
              </a:rPr>
              <a:t>•BALLOTS•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10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82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41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Mick MacFarlane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34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56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47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4519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4520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4523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Mick MacFarlane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Ramsey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Blacklock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10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86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48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Mick MacFarlane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34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56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52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5543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5544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5547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Mick MacFarlane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Ramsey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Blacklock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Pat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Bossey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10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6566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    86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37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56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6567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6568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6571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Mick MacFarlane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Ramsey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Blacklock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Patrick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Bossey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</a:p>
          <a:p>
            <a:pPr eaLnBrk="1" hangingPunct="1"/>
            <a:endParaRPr lang="en-CA" altLang="en-US" sz="2000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Patrick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Bossey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Evans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Chris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Buczkowski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17.9-111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3.3-21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Kav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8,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7, JV 2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Big Jim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11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entral Blue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81200"/>
            <a:ext cx="685800" cy="685800"/>
          </a:xfrm>
          <a:prstGeom prst="rect">
            <a:avLst/>
          </a:prstGeom>
          <a:noFill/>
        </p:spPr>
      </p:pic>
      <p:pic>
        <p:nvPicPr>
          <p:cNvPr id="89090" name="Picture 2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657600"/>
            <a:ext cx="4191000" cy="26533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11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~Division 2~</a:t>
            </a:r>
          </a:p>
        </p:txBody>
      </p:sp>
      <p:sp>
        <p:nvSpPr>
          <p:cNvPr id="68613" name="TextBox 13"/>
          <p:cNvSpPr txBox="1">
            <a:spLocks noChangeArrowheads="1"/>
          </p:cNvSpPr>
          <p:nvPr/>
        </p:nvSpPr>
        <p:spPr bwMode="auto">
          <a:xfrm>
            <a:off x="5516563" y="137318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8614" name="TextBox 14"/>
          <p:cNvSpPr txBox="1">
            <a:spLocks noChangeArrowheads="1"/>
          </p:cNvSpPr>
          <p:nvPr/>
        </p:nvSpPr>
        <p:spPr bwMode="auto">
          <a:xfrm>
            <a:off x="5516563" y="2181225"/>
            <a:ext cx="31702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u="sng" dirty="0">
                <a:solidFill>
                  <a:srgbClr val="000000"/>
                </a:solidFill>
                <a:latin typeface="Poor Richard" pitchFamily="18" charset="0"/>
              </a:rPr>
              <a:t>Best &amp; Fairest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	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Lanning		6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Evans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Kavenagh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King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Gary Conlon		2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2</a:t>
            </a:r>
          </a:p>
        </p:txBody>
      </p:sp>
      <p:sp>
        <p:nvSpPr>
          <p:cNvPr id="68615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8616" name="TextBox 12"/>
          <p:cNvSpPr txBox="1">
            <a:spLocks noChangeArrowheads="1"/>
          </p:cNvSpPr>
          <p:nvPr/>
        </p:nvSpPr>
        <p:spPr bwMode="auto">
          <a:xfrm>
            <a:off x="838200" y="137795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•BALLOT•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11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~Division 2~</a:t>
            </a:r>
          </a:p>
        </p:txBody>
      </p:sp>
      <p:sp>
        <p:nvSpPr>
          <p:cNvPr id="76805" name="TextBox 13"/>
          <p:cNvSpPr txBox="1">
            <a:spLocks noChangeArrowheads="1"/>
          </p:cNvSpPr>
          <p:nvPr/>
        </p:nvSpPr>
        <p:spPr bwMode="auto">
          <a:xfrm>
            <a:off x="5516563" y="137318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76806" name="TextBox 14"/>
          <p:cNvSpPr txBox="1">
            <a:spLocks noChangeArrowheads="1"/>
          </p:cNvSpPr>
          <p:nvPr/>
        </p:nvSpPr>
        <p:spPr bwMode="auto">
          <a:xfrm>
            <a:off x="5516563" y="2181225"/>
            <a:ext cx="33115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u="sng" dirty="0">
                <a:solidFill>
                  <a:srgbClr val="000000"/>
                </a:solidFill>
                <a:latin typeface="Poor Richard" pitchFamily="18" charset="0"/>
              </a:rPr>
              <a:t>Best &amp; Fairest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	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Lanning	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6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Evans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Kavenagh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King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Gary Conlon		2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2</a:t>
            </a:r>
          </a:p>
          <a:p>
            <a:pPr algn="ctr"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  <p:sp>
        <p:nvSpPr>
          <p:cNvPr id="76807" name="TextBox 12"/>
          <p:cNvSpPr txBox="1">
            <a:spLocks noChangeArrowheads="1"/>
          </p:cNvSpPr>
          <p:nvPr/>
        </p:nvSpPr>
        <p:spPr bwMode="auto">
          <a:xfrm>
            <a:off x="858838" y="1371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•BALLOT•</a:t>
            </a:r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1274763" y="2181225"/>
            <a:ext cx="2895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3</a:t>
            </a:r>
            <a:endParaRPr lang="en-CA" altLang="en-US" sz="2400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James Sheehan    2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Robert Fitzhugh</a:t>
            </a:r>
            <a:r>
              <a:rPr lang="en-CA" altLang="en-US" sz="2400" dirty="0">
                <a:solidFill>
                  <a:srgbClr val="000000"/>
                </a:solidFill>
                <a:latin typeface="Poor Richard" pitchFamily="18" charset="0"/>
              </a:rPr>
              <a:t>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  1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algn="ctr"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14.9-93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4.5-29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Wade 5,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3, Rainer 2, Denis, JV, Tom Evans, Jimmy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Tom Evans, Spider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11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4098" name="Picture 2" descr="http://www-static.sportingpulse.com/pics/00/01/65/75/1657521_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533400" cy="586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581400"/>
            <a:ext cx="4495800" cy="28463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11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Votes</a:t>
            </a:r>
            <a:endParaRPr lang="en-C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chemeClr val="bg1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1988" y="1198563"/>
            <a:ext cx="28956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86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56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4419600"/>
            <a:ext cx="2667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3496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chemeClr val="bg1"/>
                </a:solidFill>
                <a:latin typeface="Poor Richard" pitchFamily="18" charset="0"/>
              </a:rPr>
              <a:t>•BALLOTS•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11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91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40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60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4519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4520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4523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Evans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Everett Wells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James Duggan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7124700" cy="923925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Goalkicking</a:t>
            </a: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 Award</a:t>
            </a:r>
            <a:endParaRPr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036076" cy="202088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11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96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43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64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5543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5544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5547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Evans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Everett Wells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James Duggan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Everett Wells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Evans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James Duggan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11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6566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102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46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69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6567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6568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6571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Evans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Everett Wells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James Duggan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Everett Wells 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Evans 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James Duggan 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	3</a:t>
            </a:r>
          </a:p>
          <a:p>
            <a:pPr eaLnBrk="1" hangingPunct="1"/>
            <a:endParaRPr lang="en-CA" altLang="en-US" sz="2000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Tom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Evans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James Duggan 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Everett Wells 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2</a:t>
            </a: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12.11-83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3.2-20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Tinks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JV 2, Tom Evans 2, Ben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Kav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2, Lanning,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Crossy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, Jimmy, Timmy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Tom Evans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12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igh Park Demon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609600" cy="609600"/>
          </a:xfrm>
          <a:prstGeom prst="rect">
            <a:avLst/>
          </a:prstGeom>
          <a:noFill/>
        </p:spPr>
      </p:pic>
      <p:pic>
        <p:nvPicPr>
          <p:cNvPr id="88066" name="Picture 2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657600"/>
            <a:ext cx="3733800" cy="24730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~Division 2~</a:t>
            </a:r>
          </a:p>
        </p:txBody>
      </p:sp>
      <p:sp>
        <p:nvSpPr>
          <p:cNvPr id="68613" name="TextBox 13"/>
          <p:cNvSpPr txBox="1">
            <a:spLocks noChangeArrowheads="1"/>
          </p:cNvSpPr>
          <p:nvPr/>
        </p:nvSpPr>
        <p:spPr bwMode="auto">
          <a:xfrm>
            <a:off x="5516563" y="137318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8614" name="TextBox 14"/>
          <p:cNvSpPr txBox="1">
            <a:spLocks noChangeArrowheads="1"/>
          </p:cNvSpPr>
          <p:nvPr/>
        </p:nvSpPr>
        <p:spPr bwMode="auto">
          <a:xfrm>
            <a:off x="5516563" y="2181225"/>
            <a:ext cx="31702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u="sng" dirty="0">
                <a:solidFill>
                  <a:srgbClr val="000000"/>
                </a:solidFill>
                <a:latin typeface="Poor Richard" pitchFamily="18" charset="0"/>
              </a:rPr>
              <a:t>Best &amp; Fairest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	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Lanning		6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Evans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Kavenagh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King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Gary Conlon		2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2</a:t>
            </a:r>
          </a:p>
        </p:txBody>
      </p:sp>
      <p:sp>
        <p:nvSpPr>
          <p:cNvPr id="68615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68616" name="TextBox 12"/>
          <p:cNvSpPr txBox="1">
            <a:spLocks noChangeArrowheads="1"/>
          </p:cNvSpPr>
          <p:nvPr/>
        </p:nvSpPr>
        <p:spPr bwMode="auto">
          <a:xfrm>
            <a:off x="838200" y="137795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•BALLOT•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~Division 2~</a:t>
            </a:r>
          </a:p>
        </p:txBody>
      </p:sp>
      <p:sp>
        <p:nvSpPr>
          <p:cNvPr id="76805" name="TextBox 13"/>
          <p:cNvSpPr txBox="1">
            <a:spLocks noChangeArrowheads="1"/>
          </p:cNvSpPr>
          <p:nvPr/>
        </p:nvSpPr>
        <p:spPr bwMode="auto">
          <a:xfrm>
            <a:off x="5516563" y="137318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76806" name="TextBox 14"/>
          <p:cNvSpPr txBox="1">
            <a:spLocks noChangeArrowheads="1"/>
          </p:cNvSpPr>
          <p:nvPr/>
        </p:nvSpPr>
        <p:spPr bwMode="auto">
          <a:xfrm>
            <a:off x="5516563" y="2181225"/>
            <a:ext cx="331152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u="sng" dirty="0">
                <a:solidFill>
                  <a:srgbClr val="000000"/>
                </a:solidFill>
                <a:latin typeface="Poor Richard" pitchFamily="18" charset="0"/>
              </a:rPr>
              <a:t>Best &amp; Fairest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Gordon	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Alvin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Ranchhod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Evans	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6</a:t>
            </a:r>
            <a:endParaRPr lang="en-CA" altLang="en-US" sz="2400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Steve 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Lanning	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6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James Sheehan		4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Kavenagh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Ben King		3</a:t>
            </a: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	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3</a:t>
            </a:r>
            <a:endParaRPr lang="en-CA" altLang="en-US" sz="2400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algn="ctr"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  <p:sp>
        <p:nvSpPr>
          <p:cNvPr id="76807" name="TextBox 12"/>
          <p:cNvSpPr txBox="1">
            <a:spLocks noChangeArrowheads="1"/>
          </p:cNvSpPr>
          <p:nvPr/>
        </p:nvSpPr>
        <p:spPr bwMode="auto">
          <a:xfrm>
            <a:off x="858838" y="1371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•BALLOT•</a:t>
            </a:r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1274763" y="2181225"/>
            <a:ext cx="2895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Tom Evans 	    3</a:t>
            </a:r>
            <a:endParaRPr lang="en-CA" altLang="en-US" sz="2400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James Sheehan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  2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Drew </a:t>
            </a:r>
            <a:r>
              <a:rPr lang="en-CA" altLang="en-US" sz="2400" dirty="0" err="1" smtClean="0">
                <a:solidFill>
                  <a:srgbClr val="000000"/>
                </a:solidFill>
                <a:latin typeface="Poor Richard" pitchFamily="18" charset="0"/>
              </a:rPr>
              <a:t>Bremner</a:t>
            </a:r>
            <a:r>
              <a:rPr lang="en-CA" altLang="en-US" sz="2400" dirty="0">
                <a:solidFill>
                  <a:srgbClr val="000000"/>
                </a:solidFill>
                <a:latin typeface="Poor Richard" pitchFamily="18" charset="0"/>
              </a:rPr>
              <a:t>	</a:t>
            </a:r>
            <a:r>
              <a:rPr lang="en-CA" altLang="en-US" sz="2400" dirty="0" smtClean="0">
                <a:solidFill>
                  <a:srgbClr val="000000"/>
                </a:solidFill>
                <a:latin typeface="Poor Richard" pitchFamily="18" charset="0"/>
              </a:rPr>
              <a:t>     1</a:t>
            </a:r>
            <a:endParaRPr lang="en-CA" altLang="en-US" sz="2400" dirty="0">
              <a:solidFill>
                <a:srgbClr val="000000"/>
              </a:solidFill>
              <a:latin typeface="Poor Richard" pitchFamily="18" charset="0"/>
            </a:endParaRPr>
          </a:p>
          <a:p>
            <a:pPr algn="ctr"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7772400" cy="1946025"/>
          </a:xfrm>
        </p:spPr>
        <p:txBody>
          <a:bodyPr anchor="t">
            <a:noAutofit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400" b="1" i="0" dirty="0" smtClean="0">
                <a:solidFill>
                  <a:schemeClr val="bg1"/>
                </a:solidFill>
                <a:latin typeface="Poor Richard" pitchFamily="18" charset="0"/>
              </a:rPr>
              <a:t>Division 1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4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7.3-45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CA" altLang="en-US" sz="2000" b="1" i="0" dirty="0" smtClean="0">
                <a:solidFill>
                  <a:schemeClr val="bg1"/>
                </a:solidFill>
                <a:latin typeface="Poor Richard" pitchFamily="18" charset="0"/>
              </a:rPr>
              <a:t>15.9-99</a:t>
            </a:r>
            <a:endParaRPr lang="en-CA" altLang="en-US" sz="2000" b="1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endParaRPr lang="en-CA" altLang="en-US" sz="2000" b="1" i="0" dirty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Goals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 3, Jimmy, Butch, Dann</a:t>
            </a: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y Mac, Rainer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CA" altLang="en-US" i="0" dirty="0" smtClean="0">
                <a:solidFill>
                  <a:schemeClr val="bg1"/>
                </a:solidFill>
                <a:latin typeface="Poor Richard" pitchFamily="18" charset="0"/>
              </a:rPr>
              <a:t>Best : </a:t>
            </a:r>
            <a:r>
              <a:rPr lang="en-CA" altLang="en-US" i="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endParaRPr lang="en-CA" altLang="en-US" i="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CA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9900"/>
            <a:ext cx="8991600" cy="915988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ROUND 12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078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igh Park Demon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609600" cy="609600"/>
          </a:xfrm>
          <a:prstGeom prst="rect">
            <a:avLst/>
          </a:prstGeom>
          <a:noFill/>
        </p:spPr>
      </p:pic>
      <p:pic>
        <p:nvPicPr>
          <p:cNvPr id="24578" name="Picture 2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400"/>
            <a:ext cx="4267200" cy="28263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12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Votes</a:t>
            </a:r>
            <a:endParaRPr lang="en-C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chemeClr val="bg1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1988" y="1198563"/>
            <a:ext cx="28956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102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55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46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69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24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4419600"/>
            <a:ext cx="2667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  <a:p>
            <a:pPr>
              <a:defRPr/>
            </a:pPr>
            <a:endParaRPr lang="en-CA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3496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chemeClr val="bg1"/>
                </a:solidFill>
                <a:latin typeface="Poor Richard" pitchFamily="18" charset="0"/>
              </a:rPr>
              <a:t>•BALLOTS•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102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61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46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69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56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37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31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4519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4520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4523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Camilo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Serpa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Bobby Clarke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Danny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McIlravey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102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78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68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56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46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69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59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42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Hill	40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Parish	33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31</a:t>
            </a:r>
            <a:endParaRPr lang="en-CA" sz="2000" dirty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5543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5544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5547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Camilo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Serpa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Bobby Clarke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Danny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McIlravey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endParaRPr lang="en-CA" altLang="en-US" sz="2000" u="sng" dirty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Bobby Clarke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Dave Wells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Anthony O’Brien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>
                <a:solidFill>
                  <a:srgbClr val="000000"/>
                </a:solidFill>
                <a:latin typeface="Poor Richard" pitchFamily="18" charset="0"/>
              </a:rPr>
              <a:t>	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4969" y="152400"/>
            <a:ext cx="4800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Round </a:t>
            </a:r>
            <a:r>
              <a:rPr lang="en-CA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12 </a:t>
            </a:r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+mn-cs"/>
              </a:rPr>
              <a:t>Votes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5527675" y="7366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•RUNNING TOTAL•</a:t>
            </a:r>
          </a:p>
        </p:txBody>
      </p:sp>
      <p:sp>
        <p:nvSpPr>
          <p:cNvPr id="66566" name="TextBox 14"/>
          <p:cNvSpPr txBox="1">
            <a:spLocks noChangeArrowheads="1"/>
          </p:cNvSpPr>
          <p:nvPr/>
        </p:nvSpPr>
        <p:spPr bwMode="auto">
          <a:xfrm>
            <a:off x="5741988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Wade Edwards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102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82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74</a:t>
            </a:r>
            <a:endParaRPr lang="en-CA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Malcolm Brady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56</a:t>
            </a:r>
          </a:p>
          <a:p>
            <a:pPr>
              <a:defRPr/>
            </a:pP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Rainer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Haycraft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sz="2000" dirty="0" smtClean="0">
                <a:solidFill>
                  <a:schemeClr val="bg1"/>
                </a:solidFill>
                <a:latin typeface="Poor Richard" pitchFamily="18" charset="0"/>
              </a:rPr>
              <a:t>	     46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Best &amp; Fairest 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James Duggan	69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Yoni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Moussadji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59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Dave Wells	42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 algn="ctr">
              <a:defRPr/>
            </a:pPr>
            <a:endParaRPr lang="en-CA" sz="2000" u="sng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u="sng" dirty="0" smtClean="0">
                <a:solidFill>
                  <a:prstClr val="black"/>
                </a:solidFill>
                <a:latin typeface="Poor Richard" pitchFamily="18" charset="0"/>
              </a:rPr>
              <a:t>Rookie of the Year</a:t>
            </a: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D’Arcy Hill	40</a:t>
            </a:r>
          </a:p>
          <a:p>
            <a:pPr>
              <a:defRPr/>
            </a:pP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Camilo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 </a:t>
            </a:r>
            <a:r>
              <a:rPr lang="en-CA" sz="2000" dirty="0" err="1" smtClean="0">
                <a:solidFill>
                  <a:prstClr val="black"/>
                </a:solidFill>
                <a:latin typeface="Poor Richard" pitchFamily="18" charset="0"/>
              </a:rPr>
              <a:t>Serpa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36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  <a:p>
            <a:pPr>
              <a:defRPr/>
            </a:pP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Max 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Parish	</a:t>
            </a:r>
            <a:r>
              <a:rPr lang="en-CA" sz="2000" dirty="0" smtClean="0">
                <a:solidFill>
                  <a:prstClr val="black"/>
                </a:solidFill>
                <a:latin typeface="Poor Richard" pitchFamily="18" charset="0"/>
              </a:rPr>
              <a:t>33</a:t>
            </a:r>
            <a:endParaRPr lang="en-CA" sz="2000" dirty="0" smtClean="0">
              <a:solidFill>
                <a:prstClr val="black"/>
              </a:solidFill>
              <a:latin typeface="Poor Richard" pitchFamily="18" charset="0"/>
            </a:endParaRPr>
          </a:p>
        </p:txBody>
      </p:sp>
      <p:sp>
        <p:nvSpPr>
          <p:cNvPr id="66567" name="TextBox 16"/>
          <p:cNvSpPr txBox="1">
            <a:spLocks noChangeArrowheads="1"/>
          </p:cNvSpPr>
          <p:nvPr/>
        </p:nvSpPr>
        <p:spPr bwMode="auto">
          <a:xfrm>
            <a:off x="3429000" y="44196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66568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36663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650" y="33782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Box 12"/>
          <p:cNvSpPr txBox="1">
            <a:spLocks noChangeArrowheads="1"/>
          </p:cNvSpPr>
          <p:nvPr/>
        </p:nvSpPr>
        <p:spPr bwMode="auto">
          <a:xfrm>
            <a:off x="1066800" y="774700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CA" altLang="en-US" sz="2400">
                <a:solidFill>
                  <a:srgbClr val="000000"/>
                </a:solidFill>
                <a:latin typeface="Poor Richard" pitchFamily="18" charset="0"/>
              </a:rPr>
              <a:t>•BALLOTS•</a:t>
            </a:r>
          </a:p>
        </p:txBody>
      </p:sp>
      <p:sp>
        <p:nvSpPr>
          <p:cNvPr id="66571" name="TextBox 9"/>
          <p:cNvSpPr txBox="1">
            <a:spLocks noChangeArrowheads="1"/>
          </p:cNvSpPr>
          <p:nvPr/>
        </p:nvSpPr>
        <p:spPr bwMode="auto">
          <a:xfrm>
            <a:off x="1482725" y="1198563"/>
            <a:ext cx="2895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Camilo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Serpa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Bobby Clarke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Danny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McIlravey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McKay 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Bobby Clarke 	6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Dave Wells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Anthony O’Brien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Yoni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Moussadji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	3</a:t>
            </a:r>
          </a:p>
          <a:p>
            <a:pPr eaLnBrk="1" hangingPunct="1"/>
            <a:endParaRPr lang="en-CA" altLang="en-US" sz="2000" dirty="0" smtClean="0">
              <a:solidFill>
                <a:srgbClr val="000000"/>
              </a:solidFill>
              <a:latin typeface="Poor Richard" pitchFamily="18" charset="0"/>
            </a:endParaRP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Bobby Clarke 	7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Shaun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McKay 	6</a:t>
            </a:r>
          </a:p>
          <a:p>
            <a:pPr eaLnBrk="1" hangingPunct="1"/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Camilo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Serpa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5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Craig Stewart 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4</a:t>
            </a:r>
          </a:p>
          <a:p>
            <a:pPr eaLnBrk="1" hangingPunct="1"/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Matthew </a:t>
            </a:r>
            <a:r>
              <a:rPr lang="en-CA" altLang="en-US" sz="2000" dirty="0" err="1" smtClean="0">
                <a:solidFill>
                  <a:srgbClr val="000000"/>
                </a:solidFill>
                <a:latin typeface="Poor Richard" pitchFamily="18" charset="0"/>
              </a:rPr>
              <a:t>Pollett</a:t>
            </a:r>
            <a:r>
              <a:rPr lang="en-CA" altLang="en-US" sz="2000" dirty="0" smtClean="0">
                <a:solidFill>
                  <a:srgbClr val="000000"/>
                </a:solidFill>
                <a:latin typeface="Poor Richard" pitchFamily="18" charset="0"/>
              </a:rPr>
              <a:t>	3</a:t>
            </a:r>
            <a:endParaRPr lang="en-CA" altLang="en-US" sz="2000" u="sng" dirty="0" smtClean="0">
              <a:solidFill>
                <a:srgbClr val="00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95400"/>
            <a:ext cx="8229600" cy="1524000"/>
          </a:xfrm>
        </p:spPr>
        <p:txBody>
          <a:bodyPr rtlCol="0" anchor="t">
            <a:normAutofit/>
          </a:bodyPr>
          <a:lstStyle/>
          <a:p>
            <a:pPr fontAlgn="auto">
              <a:buFont typeface="Wingdings" pitchFamily="2" charset="2"/>
              <a:buChar char="v"/>
              <a:defRPr/>
            </a:pPr>
            <a:endParaRPr lang="en-US" b="1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Poor Richard" pitchFamily="18" charset="0"/>
              </a:rPr>
              <a:t>Winner :  </a:t>
            </a:r>
            <a:r>
              <a:rPr lang="en-US" sz="2800" i="0" dirty="0" smtClean="0">
                <a:solidFill>
                  <a:schemeClr val="bg1"/>
                </a:solidFill>
                <a:latin typeface="Poor Richard" pitchFamily="18" charset="0"/>
              </a:rPr>
              <a:t>Wade Edwards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Poor Richard" pitchFamily="18" charset="0"/>
              </a:rPr>
              <a:t>(36 goals in 2013)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391400" cy="10668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Goalkicking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 Award 2013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6560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Dave\Desktop\Dingos 2012\7416360242_fa472a5fc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4152900"/>
            <a:ext cx="3443287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14400" y="1639888"/>
            <a:ext cx="3733800" cy="47625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DIVISION 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1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Wade Edwards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102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Craig Stewart		82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Shaun McKay 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74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James Duggan		69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59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Malcolm Brady		56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Dave Wells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42</a:t>
            </a:r>
            <a:endParaRPr lang="en-US" altLang="en-US" sz="24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D’Arcy Hill		40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Camilo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Serpa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 		36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Max Parish		33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CA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BatangChe" pitchFamily="49" charset="-127"/>
              </a:rPr>
              <a:t>FINAL STANDINGS</a:t>
            </a:r>
            <a:endParaRPr lang="en-CA" sz="4400" dirty="0">
              <a:solidFill>
                <a:srgbClr val="ED5E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pic>
        <p:nvPicPr>
          <p:cNvPr id="38916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 descr="aussie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57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572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Rectangle 3"/>
          <p:cNvSpPr txBox="1">
            <a:spLocks noChangeArrowheads="1"/>
          </p:cNvSpPr>
          <p:nvPr/>
        </p:nvSpPr>
        <p:spPr bwMode="auto">
          <a:xfrm>
            <a:off x="5105400" y="1641475"/>
            <a:ext cx="3733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DIVISION 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Steve Gordon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7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Alvin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Ranchhod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7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Tom Evans	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6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Steve Lanning	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6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James Sheehan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4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Ben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Kavenagh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3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Ben King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	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3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Drew </a:t>
            </a:r>
            <a:r>
              <a:rPr lang="en-US" altLang="en-US" sz="2400" dirty="0" err="1" smtClean="0">
                <a:solidFill>
                  <a:schemeClr val="bg1"/>
                </a:solidFill>
                <a:latin typeface="Poor Richard" pitchFamily="18" charset="0"/>
              </a:rPr>
              <a:t>Bremner</a:t>
            </a:r>
            <a:r>
              <a:rPr lang="en-US" altLang="en-US" sz="2400" dirty="0">
                <a:solidFill>
                  <a:schemeClr val="bg1"/>
                </a:solidFill>
                <a:latin typeface="Poor Richard" pitchFamily="18" charset="0"/>
              </a:rPr>
              <a:t>			</a:t>
            </a:r>
            <a:r>
              <a:rPr lang="en-US" altLang="en-US" sz="2400" dirty="0" smtClean="0">
                <a:solidFill>
                  <a:schemeClr val="bg1"/>
                </a:solidFill>
                <a:latin typeface="Poor Richard" pitchFamily="18" charset="0"/>
              </a:rPr>
              <a:t>3</a:t>
            </a:r>
            <a:endParaRPr lang="en-US" altLang="en-US" sz="2400" dirty="0">
              <a:solidFill>
                <a:schemeClr val="bg1"/>
              </a:solidFill>
              <a:latin typeface="Poor Richard" pitchFamily="18" charset="0"/>
            </a:endParaRPr>
          </a:p>
        </p:txBody>
      </p:sp>
      <p:pic>
        <p:nvPicPr>
          <p:cNvPr id="14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anadia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4572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219200"/>
            <a:ext cx="7124700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Best &amp; Fairest (Div 2)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Alvin </a:t>
            </a:r>
            <a:r>
              <a:rPr lang="en-US" altLang="en-US" sz="2000" dirty="0" err="1" smtClean="0">
                <a:solidFill>
                  <a:schemeClr val="bg1"/>
                </a:solidFill>
                <a:latin typeface="Poor Richard" pitchFamily="18" charset="0"/>
              </a:rPr>
              <a:t>Ranchhod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 &amp; Steve Gordon: 7 Votes</a:t>
            </a:r>
            <a:endParaRPr lang="en-US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Australian &amp; </a:t>
            </a:r>
            <a:r>
              <a:rPr lang="en-US" altLang="en-US" sz="2000" dirty="0" err="1" smtClean="0">
                <a:solidFill>
                  <a:schemeClr val="bg1"/>
                </a:solidFill>
                <a:latin typeface="Poor Richard" pitchFamily="18" charset="0"/>
              </a:rPr>
              <a:t>Dingos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 Best and Fairest (Div 1)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Wade Edwards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 (102 Votes)</a:t>
            </a:r>
            <a:endParaRPr lang="en-US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Canadian Best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and Fairest (Div 1)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James Duggan (69 Votes)</a:t>
            </a:r>
            <a:endParaRPr lang="en-US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Australian Runner-Up (Div 1)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Craig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Stewart (82 Votes)</a:t>
            </a:r>
            <a:endParaRPr lang="en-US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Canadian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Runner-Up (Div 1)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Yoni </a:t>
            </a:r>
            <a:r>
              <a:rPr lang="en-US" altLang="en-US" sz="2000" dirty="0" err="1" smtClean="0">
                <a:solidFill>
                  <a:schemeClr val="bg1"/>
                </a:solidFill>
                <a:latin typeface="Poor Richard" pitchFamily="18" charset="0"/>
              </a:rPr>
              <a:t>Moussadji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 (59 Votes)</a:t>
            </a:r>
            <a:endParaRPr lang="en-US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Rookie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Award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D’Arcy Hill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Poor Richard" pitchFamily="18" charset="0"/>
              </a:rPr>
              <a:t>(40 Votes)</a:t>
            </a:r>
            <a:endParaRPr lang="en-US" altLang="en-US" sz="2000" dirty="0" smtClean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24700" cy="9239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2013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toronto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dingos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/>
            </a:r>
            <a:b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</a:b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award winners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ea typeface="+mj-ea"/>
            </a:endParaRPr>
          </a:p>
        </p:txBody>
      </p:sp>
      <p:pic>
        <p:nvPicPr>
          <p:cNvPr id="82948" name="Picture 9" descr="logo-paw-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04800"/>
            <a:ext cx="75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0188"/>
            <a:ext cx="719138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" name="Picture 1" descr="C:\Users\Everett\Desktop\1374789_651224804907967_172593119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438400"/>
            <a:ext cx="4432300" cy="2848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95400"/>
            <a:ext cx="8229600" cy="1524000"/>
          </a:xfrm>
        </p:spPr>
        <p:txBody>
          <a:bodyPr rtlCol="0" anchor="t">
            <a:normAutofit/>
          </a:bodyPr>
          <a:lstStyle/>
          <a:p>
            <a:pPr fontAlgn="auto">
              <a:buFont typeface="Wingdings" pitchFamily="2" charset="2"/>
              <a:buChar char="v"/>
              <a:defRPr/>
            </a:pPr>
            <a:endParaRPr lang="en-US" b="1" dirty="0" smtClean="0">
              <a:solidFill>
                <a:schemeClr val="bg1"/>
              </a:solidFill>
              <a:latin typeface="Poor Richard" pitchFamily="18" charset="0"/>
            </a:endParaRP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Poor Richard" pitchFamily="18" charset="0"/>
              </a:rPr>
              <a:t>Winner :  </a:t>
            </a:r>
            <a:r>
              <a:rPr lang="en-US" sz="2800" i="0" dirty="0" smtClean="0">
                <a:solidFill>
                  <a:schemeClr val="bg1"/>
                </a:solidFill>
                <a:latin typeface="Poor Richard" pitchFamily="18" charset="0"/>
              </a:rPr>
              <a:t>Wade Edwards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Poor Richard" pitchFamily="18" charset="0"/>
              </a:rPr>
              <a:t>(36 goals in 2013)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391400" cy="10668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Goalkicking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+mj-ea"/>
              </a:rPr>
              <a:t> Award 2013</a:t>
            </a:r>
          </a:p>
        </p:txBody>
      </p:sp>
      <p:pic>
        <p:nvPicPr>
          <p:cNvPr id="2" name="Picture 2" descr="C:\Users\Everett\Desktop\2013 Div 1 Grand Final Dingos vs Hawks 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893519" cy="2590800"/>
          </a:xfrm>
          <a:prstGeom prst="rect">
            <a:avLst/>
          </a:prstGeom>
          <a:noFill/>
        </p:spPr>
      </p:pic>
      <p:pic>
        <p:nvPicPr>
          <p:cNvPr id="2051" name="Picture 3" descr="C:\Users\Everett\Desktop\Round 7 Demons vs Dingos July 13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475038" cy="2310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8233</TotalTime>
  <Words>990</Words>
  <Application>Microsoft Office PowerPoint</Application>
  <PresentationFormat>On-screen Show (4:3)</PresentationFormat>
  <Paragraphs>888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Tradeshow</vt:lpstr>
      <vt:lpstr>  Toronto Dingos Awards Night 2013 Saturday, October  26th   Fionn MacCool’s</vt:lpstr>
      <vt:lpstr>Agenda</vt:lpstr>
      <vt:lpstr>A word from our President...</vt:lpstr>
      <vt:lpstr>Game Milestones</vt:lpstr>
      <vt:lpstr>Justin Robertson  50 Games</vt:lpstr>
      <vt:lpstr>Bobby Clarke  150 Games</vt:lpstr>
      <vt:lpstr>Goalkicking Award</vt:lpstr>
      <vt:lpstr>Goalkicking Award 2013</vt:lpstr>
      <vt:lpstr>Goalkicking Award 2013</vt:lpstr>
      <vt:lpstr>FIRST COURSE</vt:lpstr>
      <vt:lpstr>ROUND 1</vt:lpstr>
      <vt:lpstr>Slide 12</vt:lpstr>
      <vt:lpstr>ROUND 2</vt:lpstr>
      <vt:lpstr>ROUND 2</vt:lpstr>
      <vt:lpstr>Slide 15</vt:lpstr>
      <vt:lpstr>Slide 16</vt:lpstr>
      <vt:lpstr>ROUND 3</vt:lpstr>
      <vt:lpstr>ROUND 3</vt:lpstr>
      <vt:lpstr>Slide 19</vt:lpstr>
      <vt:lpstr>Slide 20</vt:lpstr>
      <vt:lpstr>ROUND 4</vt:lpstr>
      <vt:lpstr>Slide 22</vt:lpstr>
      <vt:lpstr>ROUND 5</vt:lpstr>
      <vt:lpstr>ROUND 5</vt:lpstr>
      <vt:lpstr>Slide 25</vt:lpstr>
      <vt:lpstr>Slide 26</vt:lpstr>
      <vt:lpstr>Standings after 5 ROUNDs</vt:lpstr>
      <vt:lpstr>MAIN COURSE</vt:lpstr>
      <vt:lpstr>Clubman Award</vt:lpstr>
      <vt:lpstr>Clubman Award steinberg award  </vt:lpstr>
      <vt:lpstr>Clubman Award - Nominations</vt:lpstr>
      <vt:lpstr>Clubman Award 2012</vt:lpstr>
      <vt:lpstr>Coach’s Award</vt:lpstr>
      <vt:lpstr>Coach’s Award</vt:lpstr>
      <vt:lpstr>Coach’s Award 2013 division 1</vt:lpstr>
      <vt:lpstr>Coach’s Award 2013 division 2</vt:lpstr>
      <vt:lpstr>Most Improved Player Award</vt:lpstr>
      <vt:lpstr>Most Improved Player</vt:lpstr>
      <vt:lpstr>Most Improved Player</vt:lpstr>
      <vt:lpstr>ROUND 6</vt:lpstr>
      <vt:lpstr>Slide 41</vt:lpstr>
      <vt:lpstr>ROUND 7</vt:lpstr>
      <vt:lpstr>Slide 43</vt:lpstr>
      <vt:lpstr>ROUND 8</vt:lpstr>
      <vt:lpstr>ROUND 8</vt:lpstr>
      <vt:lpstr>Slide 46</vt:lpstr>
      <vt:lpstr>Slide 47</vt:lpstr>
      <vt:lpstr>ROUND 9</vt:lpstr>
      <vt:lpstr>ROUND 9</vt:lpstr>
      <vt:lpstr>Slide 50</vt:lpstr>
      <vt:lpstr>Slide 51</vt:lpstr>
      <vt:lpstr>Standings after 9 ROUNDs</vt:lpstr>
      <vt:lpstr>DESSERT COURSE</vt:lpstr>
      <vt:lpstr> LIFE MEMBERSHIP</vt:lpstr>
      <vt:lpstr> LIFE MEMBERSHIP  YONI MOUSSADJI  2006 Canadian B&amp;f winner 2-time runner-up (2005, 2009) 2 coaches award s (2003, 2006) 96 games played serving 6th year as treasurer (longest running)</vt:lpstr>
      <vt:lpstr>ROUND 10</vt:lpstr>
      <vt:lpstr>Slide 57</vt:lpstr>
      <vt:lpstr>Slide 58</vt:lpstr>
      <vt:lpstr>ROUND 10</vt:lpstr>
      <vt:lpstr>Slide 60</vt:lpstr>
      <vt:lpstr>Slide 61</vt:lpstr>
      <vt:lpstr>Slide 62</vt:lpstr>
      <vt:lpstr>Slide 63</vt:lpstr>
      <vt:lpstr>ROUND 11</vt:lpstr>
      <vt:lpstr>Slide 65</vt:lpstr>
      <vt:lpstr>Slide 66</vt:lpstr>
      <vt:lpstr>ROUND 11</vt:lpstr>
      <vt:lpstr>Slide 68</vt:lpstr>
      <vt:lpstr>Slide 69</vt:lpstr>
      <vt:lpstr>Slide 70</vt:lpstr>
      <vt:lpstr>Slide 71</vt:lpstr>
      <vt:lpstr>ROUND 12</vt:lpstr>
      <vt:lpstr>Slide 73</vt:lpstr>
      <vt:lpstr>Slide 74</vt:lpstr>
      <vt:lpstr>ROUND 12</vt:lpstr>
      <vt:lpstr>Slide 76</vt:lpstr>
      <vt:lpstr>Slide 77</vt:lpstr>
      <vt:lpstr>Slide 78</vt:lpstr>
      <vt:lpstr>Slide 79</vt:lpstr>
      <vt:lpstr>FINAL STANDINGS</vt:lpstr>
      <vt:lpstr>2013 toronto dingos award winners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Awards Night 2013</dc:title>
  <cp:lastModifiedBy>Everett</cp:lastModifiedBy>
  <cp:revision>810</cp:revision>
  <dcterms:created xsi:type="dcterms:W3CDTF">2004-10-20T01:58:41Z</dcterms:created>
  <dcterms:modified xsi:type="dcterms:W3CDTF">2013-10-26T20:08:58Z</dcterms:modified>
</cp:coreProperties>
</file>